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287" r:id="rId5"/>
    <p:sldId id="258" r:id="rId6"/>
    <p:sldId id="326" r:id="rId7"/>
    <p:sldId id="310" r:id="rId8"/>
    <p:sldId id="291" r:id="rId9"/>
    <p:sldId id="299" r:id="rId10"/>
    <p:sldId id="301" r:id="rId11"/>
    <p:sldId id="302" r:id="rId12"/>
    <p:sldId id="303" r:id="rId13"/>
    <p:sldId id="265" r:id="rId14"/>
    <p:sldId id="323" r:id="rId15"/>
    <p:sldId id="292" r:id="rId16"/>
    <p:sldId id="304" r:id="rId17"/>
    <p:sldId id="305" r:id="rId18"/>
    <p:sldId id="308" r:id="rId19"/>
    <p:sldId id="309" r:id="rId20"/>
    <p:sldId id="328" r:id="rId21"/>
    <p:sldId id="294" r:id="rId22"/>
    <p:sldId id="312" r:id="rId23"/>
    <p:sldId id="313" r:id="rId24"/>
    <p:sldId id="314" r:id="rId25"/>
    <p:sldId id="315" r:id="rId26"/>
    <p:sldId id="329" r:id="rId27"/>
    <p:sldId id="330" r:id="rId28"/>
    <p:sldId id="288" r:id="rId29"/>
    <p:sldId id="289" r:id="rId30"/>
    <p:sldId id="298" r:id="rId31"/>
    <p:sldId id="316" r:id="rId32"/>
    <p:sldId id="319" r:id="rId33"/>
    <p:sldId id="281" r:id="rId34"/>
    <p:sldId id="321" r:id="rId35"/>
    <p:sldId id="322" r:id="rId36"/>
    <p:sldId id="25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id="{CBDEAB23-03C6-4036-84E3-CE2B711DCEA1}">
          <p14:sldIdLst>
            <p14:sldId id="287"/>
          </p14:sldIdLst>
        </p14:section>
        <p14:section name="Global Trends" id="{53CE2904-D6CA-4D19-B8BA-EEBF86E06E0E}">
          <p14:sldIdLst>
            <p14:sldId id="258"/>
            <p14:sldId id="326"/>
            <p14:sldId id="310"/>
          </p14:sldIdLst>
        </p14:section>
        <p14:section name="Stunting" id="{C59A7C16-E109-4461-8050-073BA19023E6}">
          <p14:sldIdLst>
            <p14:sldId id="291"/>
            <p14:sldId id="299"/>
            <p14:sldId id="301"/>
            <p14:sldId id="302"/>
            <p14:sldId id="303"/>
            <p14:sldId id="265"/>
            <p14:sldId id="323"/>
          </p14:sldIdLst>
        </p14:section>
        <p14:section name="Wasting" id="{AC782881-82B4-420B-87BB-7B5DEEE2F31D}">
          <p14:sldIdLst>
            <p14:sldId id="292"/>
            <p14:sldId id="304"/>
            <p14:sldId id="305"/>
            <p14:sldId id="308"/>
            <p14:sldId id="309"/>
            <p14:sldId id="328"/>
          </p14:sldIdLst>
        </p14:section>
        <p14:section name="Overweight" id="{AB13C62B-0808-4006-AE57-85DBA8F6B1E4}">
          <p14:sldIdLst>
            <p14:sldId id="294"/>
            <p14:sldId id="312"/>
            <p14:sldId id="313"/>
            <p14:sldId id="314"/>
            <p14:sldId id="315"/>
            <p14:sldId id="329"/>
            <p14:sldId id="330"/>
          </p14:sldIdLst>
        </p14:section>
        <p14:section name="Notes on the Data" id="{D6C7C812-C66A-4B05-A768-287BA8F13F8B}">
          <p14:sldIdLst>
            <p14:sldId id="288"/>
            <p14:sldId id="289"/>
            <p14:sldId id="298"/>
            <p14:sldId id="316"/>
          </p14:sldIdLst>
        </p14:section>
        <p14:section name="Online Products" id="{1B828BE0-A586-40A1-855D-3856BDC407BD}">
          <p14:sldIdLst>
            <p14:sldId id="319"/>
            <p14:sldId id="281"/>
            <p14:sldId id="321"/>
            <p14:sldId id="322"/>
          </p14:sldIdLst>
        </p14:section>
        <p14:section name="Contact" id="{3751EBA2-0B42-4F37-8652-B213F9EFE9ED}">
          <p14:sldIdLst>
            <p14:sldId id="257"/>
          </p14:sldIdLst>
        </p14:section>
      </p14:sectionLst>
    </p:ext>
    <p:ext uri="{EFAFB233-063F-42B5-8137-9DF3F51BA10A}">
      <p15:sldGuideLst xmlns:p15="http://schemas.microsoft.com/office/powerpoint/2012/main">
        <p15:guide id="1" orient="horz" pos="1296" userDrawn="1">
          <p15:clr>
            <a:srgbClr val="A4A3A4"/>
          </p15:clr>
        </p15:guide>
        <p15:guide id="2" pos="580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ard Kumapley" initials="RK" lastIdx="1" clrIdx="0">
    <p:extLst>
      <p:ext uri="{19B8F6BF-5375-455C-9EA6-DF929625EA0E}">
        <p15:presenceInfo xmlns:p15="http://schemas.microsoft.com/office/powerpoint/2012/main" userId="S-1-5-21-889838981-920820592-1903951286-7219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54B9F"/>
    <a:srgbClr val="F15B40"/>
    <a:srgbClr val="39BAC7"/>
    <a:srgbClr val="333B5B"/>
    <a:srgbClr val="56BECA"/>
    <a:srgbClr val="F15A40"/>
    <a:srgbClr val="E2F0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94FD61-73EE-47DF-BE77-B89002B2DF55}" v="40" dt="2020-03-30T17:01:13.310"/>
    <p1510:client id="{A30EDBFA-D558-F5DD-4FA4-383AAF1099DA}" v="7" dt="2020-03-31T00:40:29.623"/>
    <p1510:client id="{C21AF035-C2B5-814D-959E-CD9A3103EC5A}" v="77" dt="2020-03-30T20:37:05.850"/>
    <p1510:client id="{CA2DA00A-1788-A943-B1A7-9F7961426238}" v="167" dt="2020-03-31T00:43:31.4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157" autoAdjust="0"/>
    <p:restoredTop sz="94660"/>
  </p:normalViewPr>
  <p:slideViewPr>
    <p:cSldViewPr>
      <p:cViewPr varScale="1">
        <p:scale>
          <a:sx n="128" d="100"/>
          <a:sy n="128" d="100"/>
        </p:scale>
        <p:origin x="184" y="176"/>
      </p:cViewPr>
      <p:guideLst>
        <p:guide orient="horz" pos="1296"/>
        <p:guide pos="58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086B14-6935-8F43-A78F-D22C4CCFA14F}" type="datetimeFigureOut">
              <a:rPr lang="en-US" smtClean="0"/>
              <a:t>3/31/20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9C669F-AB4A-6B49-9690-C64D4845D506}" type="slidenum">
              <a:rPr lang="en-US" smtClean="0"/>
              <a:t>‹#›</a:t>
            </a:fld>
            <a:endParaRPr lang="en-US"/>
          </a:p>
        </p:txBody>
      </p:sp>
    </p:spTree>
    <p:extLst>
      <p:ext uri="{BB962C8B-B14F-4D97-AF65-F5344CB8AC3E}">
        <p14:creationId xmlns:p14="http://schemas.microsoft.com/office/powerpoint/2010/main" val="3547444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9C669F-AB4A-6B49-9690-C64D4845D506}" type="slidenum">
              <a:rPr lang="en-US" smtClean="0"/>
              <a:t>14</a:t>
            </a:fld>
            <a:endParaRPr lang="en-US"/>
          </a:p>
        </p:txBody>
      </p:sp>
    </p:spTree>
    <p:extLst>
      <p:ext uri="{BB962C8B-B14F-4D97-AF65-F5344CB8AC3E}">
        <p14:creationId xmlns:p14="http://schemas.microsoft.com/office/powerpoint/2010/main" val="1347861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E7B928-FF05-4680-B9E6-9CBF46CCBEEC}" type="datetimeFigureOut">
              <a:rPr lang="en-US" smtClean="0"/>
              <a:t>3/31/20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1142285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E7B928-FF05-4680-B9E6-9CBF46CCBEEC}" type="datetimeFigureOut">
              <a:rPr lang="en-US" smtClean="0"/>
              <a:t>3/31/20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4099523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E7B928-FF05-4680-B9E6-9CBF46CCBEEC}" type="datetimeFigureOut">
              <a:rPr lang="en-US" smtClean="0"/>
              <a:t>3/31/20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683867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499F1FB8-9AFC-224B-A8C3-26BA74E22B51}"/>
              </a:ext>
            </a:extLst>
          </p:cNvPr>
          <p:cNvSpPr txBox="1">
            <a:spLocks/>
          </p:cNvSpPr>
          <p:nvPr userDrawn="1"/>
        </p:nvSpPr>
        <p:spPr>
          <a:xfrm>
            <a:off x="2209800" y="6465761"/>
            <a:ext cx="9753600" cy="235202"/>
          </a:xfrm>
          <a:prstGeom prst="rect">
            <a:avLst/>
          </a:prstGeom>
        </p:spPr>
        <p:txBody>
          <a:bodyPr vert="horz" lIns="91440" tIns="45720" rIns="91440" bIns="45720" rtlCol="0" anchor="ctr"/>
          <a:lstStyle>
            <a:defPPr>
              <a:defRPr lang="en-US"/>
            </a:defPPr>
            <a:lvl1pPr marL="0" algn="r" defTabSz="914400" rtl="0" eaLnBrk="1" latinLnBrk="0" hangingPunct="1">
              <a:defRPr sz="900" b="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b="0" i="1" kern="1200" dirty="0">
                <a:solidFill>
                  <a:schemeClr val="bg1">
                    <a:lumMod val="50000"/>
                  </a:schemeClr>
                </a:solidFill>
                <a:effectLst/>
                <a:latin typeface="+mn-lt"/>
                <a:ea typeface="+mn-ea"/>
                <a:cs typeface="+mn-cs"/>
              </a:rPr>
              <a:t>UNICEF, WHO, The World Bank. Levels and trends in child malnutrition: Key findings of the 2020 Edition of the Joint Child Malnutrition Estimates</a:t>
            </a:r>
            <a:r>
              <a:rPr lang="en-US" dirty="0">
                <a:latin typeface="Arial" charset="0"/>
                <a:ea typeface="Arial" charset="0"/>
                <a:cs typeface="Arial" charset="0"/>
              </a:rPr>
              <a:t> – </a:t>
            </a:r>
            <a:r>
              <a:rPr lang="en-US" b="1" dirty="0">
                <a:solidFill>
                  <a:srgbClr val="2899FC"/>
                </a:solidFill>
                <a:latin typeface="Arial" charset="0"/>
                <a:ea typeface="Arial" charset="0"/>
                <a:cs typeface="Arial" charset="0"/>
              </a:rPr>
              <a:t>UNICEF</a:t>
            </a:r>
            <a:r>
              <a:rPr lang="en-US" dirty="0">
                <a:solidFill>
                  <a:srgbClr val="2899FC"/>
                </a:solidFill>
                <a:latin typeface="Arial" charset="0"/>
                <a:ea typeface="Arial" charset="0"/>
                <a:cs typeface="Arial" charset="0"/>
              </a:rPr>
              <a:t> | for every child</a:t>
            </a:r>
          </a:p>
        </p:txBody>
      </p:sp>
    </p:spTree>
    <p:extLst>
      <p:ext uri="{BB962C8B-B14F-4D97-AF65-F5344CB8AC3E}">
        <p14:creationId xmlns:p14="http://schemas.microsoft.com/office/powerpoint/2010/main" val="3202474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E7B928-FF05-4680-B9E6-9CBF46CCBEEC}" type="datetimeFigureOut">
              <a:rPr lang="en-US" smtClean="0"/>
              <a:t>3/31/20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19462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E7B928-FF05-4680-B9E6-9CBF46CCBEEC}" type="datetimeFigureOut">
              <a:rPr lang="en-US" smtClean="0"/>
              <a:t>3/31/20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3319075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E7B928-FF05-4680-B9E6-9CBF46CCBEEC}" type="datetimeFigureOut">
              <a:rPr lang="en-US" smtClean="0"/>
              <a:t>3/31/20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923394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E7B928-FF05-4680-B9E6-9CBF46CCBEEC}" type="datetimeFigureOut">
              <a:rPr lang="en-US" smtClean="0"/>
              <a:t>3/31/20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2823666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E7B928-FF05-4680-B9E6-9CBF46CCBEEC}" type="datetimeFigureOut">
              <a:rPr lang="en-US" smtClean="0"/>
              <a:t>3/31/20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3236187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E7B928-FF05-4680-B9E6-9CBF46CCBEEC}" type="datetimeFigureOut">
              <a:rPr lang="en-US" smtClean="0"/>
              <a:t>3/31/20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2655738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E7B928-FF05-4680-B9E6-9CBF46CCBEEC}" type="datetimeFigureOut">
              <a:rPr lang="en-US" smtClean="0"/>
              <a:t>3/31/20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EA07C-EE9C-40C2-ADB5-5ED734F62BC1}" type="slidenum">
              <a:rPr lang="en-US" smtClean="0"/>
              <a:t>‹#›</a:t>
            </a:fld>
            <a:endParaRPr lang="en-US"/>
          </a:p>
        </p:txBody>
      </p:sp>
    </p:spTree>
    <p:extLst>
      <p:ext uri="{BB962C8B-B14F-4D97-AF65-F5344CB8AC3E}">
        <p14:creationId xmlns:p14="http://schemas.microsoft.com/office/powerpoint/2010/main" val="459546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E7B928-FF05-4680-B9E6-9CBF46CCBEEC}" type="datetimeFigureOut">
              <a:rPr lang="en-US" smtClean="0"/>
              <a:t>3/31/20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1EA07C-EE9C-40C2-ADB5-5ED734F62BC1}" type="slidenum">
              <a:rPr lang="en-US" smtClean="0"/>
              <a:t>‹#›</a:t>
            </a:fld>
            <a:endParaRPr lang="en-US"/>
          </a:p>
        </p:txBody>
      </p:sp>
    </p:spTree>
    <p:extLst>
      <p:ext uri="{BB962C8B-B14F-4D97-AF65-F5344CB8AC3E}">
        <p14:creationId xmlns:p14="http://schemas.microsoft.com/office/powerpoint/2010/main" val="1907392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cid:B9FC21DB-1BC1-4251-9816-2BAA33E6436A@unicef.org" TargetMode="External"/><Relationship Id="rId7" Type="http://schemas.openxmlformats.org/officeDocument/2006/relationships/image" Target="../media/image17.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cid:4C3D8DBC-15E4-4963-8700-4D5D23204A85@unicef.org" TargetMode="Externa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90FCBEB0-E3CD-BC45-8F53-2075050B26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23779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fruit, device&#10;&#10;Description automatically generated">
            <a:extLst>
              <a:ext uri="{FF2B5EF4-FFF2-40B4-BE49-F238E27FC236}">
                <a16:creationId xmlns:a16="http://schemas.microsoft.com/office/drawing/2014/main" id="{35258593-3E00-CF4D-8744-B58405214D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3018" y="3426646"/>
            <a:ext cx="9088982" cy="1718973"/>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BE0EA7CE-515C-E449-BFC1-C0E11B7CE7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3018" y="1469266"/>
            <a:ext cx="9088982" cy="1955592"/>
          </a:xfrm>
          <a:prstGeom prst="rect">
            <a:avLst/>
          </a:prstGeom>
        </p:spPr>
      </p:pic>
      <p:sp>
        <p:nvSpPr>
          <p:cNvPr id="8" name="Rectangle 7"/>
          <p:cNvSpPr/>
          <p:nvPr/>
        </p:nvSpPr>
        <p:spPr>
          <a:xfrm>
            <a:off x="0" y="-13012"/>
            <a:ext cx="12192000" cy="1234440"/>
          </a:xfrm>
          <a:prstGeom prst="rect">
            <a:avLst/>
          </a:prstGeom>
          <a:solidFill>
            <a:srgbClr val="39B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16763" y="1687543"/>
            <a:ext cx="3039740" cy="4401205"/>
          </a:xfrm>
          <a:prstGeom prst="rect">
            <a:avLst/>
          </a:prstGeom>
          <a:noFill/>
        </p:spPr>
        <p:txBody>
          <a:bodyPr wrap="square" rtlCol="0">
            <a:spAutoFit/>
          </a:bodyPr>
          <a:lstStyle/>
          <a:p>
            <a:r>
              <a:rPr lang="en-US" sz="2800" dirty="0">
                <a:solidFill>
                  <a:schemeClr val="tx1">
                    <a:lumMod val="75000"/>
                    <a:lumOff val="25000"/>
                  </a:schemeClr>
                </a:solidFill>
                <a:latin typeface="+mj-lt"/>
              </a:rPr>
              <a:t>While only about half of all children under 5 live in lower-middle incomes, </a:t>
            </a:r>
          </a:p>
          <a:p>
            <a:r>
              <a:rPr lang="en-US" sz="2800" dirty="0">
                <a:solidFill>
                  <a:srgbClr val="39BAC7"/>
                </a:solidFill>
                <a:latin typeface="+mj-lt"/>
              </a:rPr>
              <a:t>two-thirds of all stunted children and three-quarters of all wasted children live there</a:t>
            </a:r>
          </a:p>
        </p:txBody>
      </p:sp>
      <p:sp>
        <p:nvSpPr>
          <p:cNvPr id="6" name="Rectangle 5"/>
          <p:cNvSpPr/>
          <p:nvPr/>
        </p:nvSpPr>
        <p:spPr>
          <a:xfrm>
            <a:off x="3379694" y="5542623"/>
            <a:ext cx="8645058" cy="707886"/>
          </a:xfrm>
          <a:prstGeom prst="rect">
            <a:avLst/>
          </a:prstGeom>
        </p:spPr>
        <p:txBody>
          <a:bodyPr wrap="square">
            <a:spAutoFit/>
          </a:bodyPr>
          <a:lstStyle/>
          <a:p>
            <a:r>
              <a:rPr lang="en-US" sz="1000" dirty="0">
                <a:solidFill>
                  <a:srgbClr val="76787A"/>
                </a:solidFill>
                <a:latin typeface="Univers LT Std" panose="020B0603020202020204" pitchFamily="34" charset="0"/>
              </a:rPr>
              <a:t>*Share is relative to the total number affected across the 4 country-income groups; this varies from the global totals reported elsewhere in this brochure because the official JME global total is based on a model of United Nations regions. The differences are as follows: Stunting official global estimate 144.0 million; sum of 4 country-income groups = 145.8 million. Wasting official global estimate 47.0 million; sum of country-income groups = 45.3 million. Overweight official global estimate 38.3 million; sum of 4 country-income groups = 39.1 million).</a:t>
            </a:r>
          </a:p>
        </p:txBody>
      </p:sp>
      <p:sp>
        <p:nvSpPr>
          <p:cNvPr id="3" name="TextBox 2">
            <a:extLst>
              <a:ext uri="{FF2B5EF4-FFF2-40B4-BE49-F238E27FC236}">
                <a16:creationId xmlns:a16="http://schemas.microsoft.com/office/drawing/2014/main" id="{E452C70C-47EC-434E-AD82-83504A2833A6}"/>
              </a:ext>
            </a:extLst>
          </p:cNvPr>
          <p:cNvSpPr txBox="1"/>
          <p:nvPr/>
        </p:nvSpPr>
        <p:spPr>
          <a:xfrm>
            <a:off x="339954" y="289471"/>
            <a:ext cx="4419600" cy="923330"/>
          </a:xfrm>
          <a:prstGeom prst="rect">
            <a:avLst/>
          </a:prstGeom>
          <a:noFill/>
        </p:spPr>
        <p:txBody>
          <a:bodyPr wrap="square" rtlCol="0">
            <a:spAutoFit/>
          </a:bodyPr>
          <a:lstStyle/>
          <a:p>
            <a:r>
              <a:rPr lang="en-US" b="1" dirty="0">
                <a:solidFill>
                  <a:schemeClr val="bg1"/>
                </a:solidFill>
              </a:rPr>
              <a:t>COUNTRY INCOME CLASSIFICATION</a:t>
            </a:r>
            <a:endParaRPr lang="en-US" dirty="0">
              <a:solidFill>
                <a:schemeClr val="bg1"/>
              </a:solidFill>
            </a:endParaRPr>
          </a:p>
          <a:p>
            <a:r>
              <a:rPr lang="en-US" sz="3600" dirty="0">
                <a:solidFill>
                  <a:schemeClr val="bg1"/>
                </a:solidFill>
              </a:rPr>
              <a:t>Share by region</a:t>
            </a:r>
          </a:p>
        </p:txBody>
      </p:sp>
      <p:pic>
        <p:nvPicPr>
          <p:cNvPr id="10" name="Picture 9">
            <a:extLst>
              <a:ext uri="{FF2B5EF4-FFF2-40B4-BE49-F238E27FC236}">
                <a16:creationId xmlns:a16="http://schemas.microsoft.com/office/drawing/2014/main" id="{D06E424B-3CC9-AC46-9FD1-C2B91B86BBC1}"/>
              </a:ext>
            </a:extLst>
          </p:cNvPr>
          <p:cNvPicPr>
            <a:picLocks noChangeAspect="1"/>
          </p:cNvPicPr>
          <p:nvPr/>
        </p:nvPicPr>
        <p:blipFill>
          <a:blip r:embed="rId4">
            <a:lum bright="70000" contrast="-70000"/>
          </a:blip>
          <a:stretch>
            <a:fillRect/>
          </a:stretch>
        </p:blipFill>
        <p:spPr>
          <a:xfrm>
            <a:off x="10178329" y="327841"/>
            <a:ext cx="1676400" cy="578757"/>
          </a:xfrm>
          <a:prstGeom prst="rect">
            <a:avLst/>
          </a:prstGeom>
        </p:spPr>
      </p:pic>
    </p:spTree>
    <p:extLst>
      <p:ext uri="{BB962C8B-B14F-4D97-AF65-F5344CB8AC3E}">
        <p14:creationId xmlns:p14="http://schemas.microsoft.com/office/powerpoint/2010/main" val="2857639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F5FF4B15-2DD8-4F6D-A36D-365E619B686C"/>
          <p:cNvPicPr>
            <a:picLocks noChangeAspect="1" noChangeArrowheads="1"/>
          </p:cNvPicPr>
          <p:nvPr/>
        </p:nvPicPr>
        <p:blipFill rotWithShape="1">
          <a:blip r:embed="rId2">
            <a:extLst>
              <a:ext uri="{28A0092B-C50C-407E-A947-70E740481C1C}">
                <a14:useLocalDpi xmlns:a14="http://schemas.microsoft.com/office/drawing/2010/main" val="0"/>
              </a:ext>
            </a:extLst>
          </a:blip>
          <a:srcRect b="7027"/>
          <a:stretch/>
        </p:blipFill>
        <p:spPr bwMode="auto">
          <a:xfrm>
            <a:off x="457200" y="1523911"/>
            <a:ext cx="6071487" cy="463069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9242612" y="2094407"/>
            <a:ext cx="2609434" cy="2793072"/>
          </a:xfrm>
          <a:prstGeom prst="rect">
            <a:avLst/>
          </a:prstGeom>
        </p:spPr>
        <p:txBody>
          <a:bodyPr wrap="square">
            <a:spAutoFit/>
          </a:bodyPr>
          <a:lstStyle/>
          <a:p>
            <a:pPr>
              <a:spcAft>
                <a:spcPts val="300"/>
              </a:spcAft>
            </a:pPr>
            <a:r>
              <a:rPr lang="en-US" sz="1100" dirty="0">
                <a:solidFill>
                  <a:schemeClr val="bg1">
                    <a:lumMod val="50000"/>
                  </a:schemeClr>
                </a:solidFill>
                <a:latin typeface="+mj-lt"/>
              </a:rPr>
              <a:t>Number (millions) of children under 5 who are stunted, by World Bank Income Classification, 2000 and 2019</a:t>
            </a:r>
            <a:endParaRPr lang="en-US" sz="1100">
              <a:solidFill>
                <a:schemeClr val="bg1">
                  <a:lumMod val="50000"/>
                </a:schemeClr>
              </a:solidFill>
              <a:latin typeface="+mj-lt"/>
            </a:endParaRPr>
          </a:p>
          <a:p>
            <a:r>
              <a:rPr lang="en-US" sz="1000" dirty="0">
                <a:solidFill>
                  <a:srgbClr val="76787A"/>
                </a:solidFill>
                <a:latin typeface="Univers LT Std" panose="020B0603020202020204" pitchFamily="34" charset="0"/>
              </a:rPr>
              <a:t>Source: UNICEF, WHO, World Bank Group joint malnutrition estimates, 2020 edition. Note: *High-income countries: consecutive low (&lt;50 per cent) population coverage in 2000 and 2019 for overweight and in 2000 for stunting; interpret with caution. Based on FY2020 World Bank income classification. The values for “percentage change since 2000” are based on calculations using unrounded estimates and therefore might not match values calculated using the rounded estimates presented in this brochure.</a:t>
            </a:r>
          </a:p>
        </p:txBody>
      </p:sp>
      <p:sp>
        <p:nvSpPr>
          <p:cNvPr id="8" name="Rectangle 7">
            <a:extLst>
              <a:ext uri="{FF2B5EF4-FFF2-40B4-BE49-F238E27FC236}">
                <a16:creationId xmlns:a16="http://schemas.microsoft.com/office/drawing/2014/main" id="{1996EC47-55C6-444F-8264-3349F79D5736}"/>
              </a:ext>
            </a:extLst>
          </p:cNvPr>
          <p:cNvSpPr/>
          <p:nvPr/>
        </p:nvSpPr>
        <p:spPr>
          <a:xfrm>
            <a:off x="0" y="-13012"/>
            <a:ext cx="12192000" cy="1234440"/>
          </a:xfrm>
          <a:prstGeom prst="rect">
            <a:avLst/>
          </a:prstGeom>
          <a:solidFill>
            <a:srgbClr val="56B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761ADDD-7345-B046-AC24-28CAAEE2DB5C}"/>
              </a:ext>
            </a:extLst>
          </p:cNvPr>
          <p:cNvSpPr txBox="1"/>
          <p:nvPr/>
        </p:nvSpPr>
        <p:spPr>
          <a:xfrm>
            <a:off x="339954" y="289471"/>
            <a:ext cx="11730130" cy="923330"/>
          </a:xfrm>
          <a:prstGeom prst="rect">
            <a:avLst/>
          </a:prstGeom>
          <a:noFill/>
        </p:spPr>
        <p:txBody>
          <a:bodyPr wrap="square" rtlCol="0">
            <a:spAutoFit/>
          </a:bodyPr>
          <a:lstStyle/>
          <a:p>
            <a:r>
              <a:rPr lang="en-US" b="1" dirty="0">
                <a:solidFill>
                  <a:schemeClr val="bg1"/>
                </a:solidFill>
              </a:rPr>
              <a:t>STUNTING: COUNTRY INCOME CLASSIFICATION</a:t>
            </a:r>
            <a:endParaRPr lang="en-US" dirty="0">
              <a:solidFill>
                <a:schemeClr val="bg1"/>
              </a:solidFill>
            </a:endParaRPr>
          </a:p>
          <a:p>
            <a:r>
              <a:rPr lang="en-US" sz="3600" dirty="0">
                <a:solidFill>
                  <a:schemeClr val="bg1"/>
                </a:solidFill>
              </a:rPr>
              <a:t>Trends, Numbers affected, 2000 and 2019, World Bank</a:t>
            </a:r>
          </a:p>
        </p:txBody>
      </p:sp>
    </p:spTree>
    <p:extLst>
      <p:ext uri="{BB962C8B-B14F-4D97-AF65-F5344CB8AC3E}">
        <p14:creationId xmlns:p14="http://schemas.microsoft.com/office/powerpoint/2010/main" val="3376561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33B5B"/>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64309B-7D61-2A4C-8253-81F3AD56CB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838200"/>
            <a:ext cx="5181600" cy="5181600"/>
          </a:xfrm>
          <a:prstGeom prst="rect">
            <a:avLst/>
          </a:prstGeom>
        </p:spPr>
      </p:pic>
      <p:sp>
        <p:nvSpPr>
          <p:cNvPr id="5" name="Rectangle 4"/>
          <p:cNvSpPr/>
          <p:nvPr/>
        </p:nvSpPr>
        <p:spPr>
          <a:xfrm>
            <a:off x="6096000" y="1997839"/>
            <a:ext cx="3657600" cy="2862322"/>
          </a:xfrm>
          <a:prstGeom prst="rect">
            <a:avLst/>
          </a:prstGeom>
        </p:spPr>
        <p:txBody>
          <a:bodyPr wrap="square">
            <a:spAutoFit/>
          </a:bodyPr>
          <a:lstStyle/>
          <a:p>
            <a:r>
              <a:rPr lang="en-US" sz="2000" b="1" dirty="0">
                <a:solidFill>
                  <a:schemeClr val="bg1"/>
                </a:solidFill>
                <a:latin typeface="+mj-lt"/>
              </a:rPr>
              <a:t>Wasting </a:t>
            </a:r>
            <a:r>
              <a:rPr lang="en-US" sz="2000" dirty="0">
                <a:solidFill>
                  <a:schemeClr val="bg1"/>
                </a:solidFill>
                <a:latin typeface="+mj-lt"/>
              </a:rPr>
              <a:t>refers to a child who</a:t>
            </a:r>
          </a:p>
          <a:p>
            <a:r>
              <a:rPr lang="en-US" sz="2000" dirty="0">
                <a:solidFill>
                  <a:schemeClr val="bg1"/>
                </a:solidFill>
                <a:latin typeface="+mj-lt"/>
              </a:rPr>
              <a:t>is too thin for his or her height.</a:t>
            </a:r>
          </a:p>
          <a:p>
            <a:r>
              <a:rPr lang="en-US" sz="2000" dirty="0">
                <a:solidFill>
                  <a:schemeClr val="bg1"/>
                </a:solidFill>
                <a:latin typeface="+mj-lt"/>
              </a:rPr>
              <a:t>Wasting is the result of recent</a:t>
            </a:r>
          </a:p>
          <a:p>
            <a:r>
              <a:rPr lang="en-US" sz="2000" dirty="0">
                <a:solidFill>
                  <a:schemeClr val="bg1"/>
                </a:solidFill>
                <a:latin typeface="+mj-lt"/>
              </a:rPr>
              <a:t>rapid weight loss or the failure</a:t>
            </a:r>
          </a:p>
          <a:p>
            <a:r>
              <a:rPr lang="en-US" sz="2000" dirty="0">
                <a:solidFill>
                  <a:schemeClr val="bg1"/>
                </a:solidFill>
                <a:latin typeface="+mj-lt"/>
              </a:rPr>
              <a:t>to gain weight. A child who is</a:t>
            </a:r>
          </a:p>
          <a:p>
            <a:r>
              <a:rPr lang="en-US" sz="2000" dirty="0">
                <a:solidFill>
                  <a:schemeClr val="bg1"/>
                </a:solidFill>
                <a:latin typeface="+mj-lt"/>
              </a:rPr>
              <a:t>moderately or severely wasted</a:t>
            </a:r>
          </a:p>
          <a:p>
            <a:r>
              <a:rPr lang="en-US" sz="2000" dirty="0">
                <a:solidFill>
                  <a:schemeClr val="bg1"/>
                </a:solidFill>
                <a:latin typeface="+mj-lt"/>
              </a:rPr>
              <a:t>has an increased risk of death,</a:t>
            </a:r>
          </a:p>
          <a:p>
            <a:r>
              <a:rPr lang="en-US" sz="2000" dirty="0">
                <a:solidFill>
                  <a:schemeClr val="bg1"/>
                </a:solidFill>
                <a:latin typeface="+mj-lt"/>
              </a:rPr>
              <a:t>but treatment is possible.</a:t>
            </a:r>
          </a:p>
          <a:p>
            <a:endParaRPr lang="en-US" sz="2000" dirty="0">
              <a:solidFill>
                <a:schemeClr val="bg1"/>
              </a:solidFill>
              <a:latin typeface="+mj-lt"/>
            </a:endParaRPr>
          </a:p>
        </p:txBody>
      </p:sp>
    </p:spTree>
    <p:extLst>
      <p:ext uri="{BB962C8B-B14F-4D97-AF65-F5344CB8AC3E}">
        <p14:creationId xmlns:p14="http://schemas.microsoft.com/office/powerpoint/2010/main" val="2710892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499B5FD2-37E3-46D7-B0E9-C46628C0C43B"/>
          <p:cNvPicPr>
            <a:picLocks noChangeAspect="1" noChangeArrowheads="1"/>
          </p:cNvPicPr>
          <p:nvPr/>
        </p:nvPicPr>
        <p:blipFill rotWithShape="1">
          <a:blip r:embed="rId2">
            <a:extLst>
              <a:ext uri="{28A0092B-C50C-407E-A947-70E740481C1C}">
                <a14:useLocalDpi xmlns:a14="http://schemas.microsoft.com/office/drawing/2010/main" val="0"/>
              </a:ext>
            </a:extLst>
          </a:blip>
          <a:srcRect t="10778" b="11429"/>
          <a:stretch/>
        </p:blipFill>
        <p:spPr bwMode="auto">
          <a:xfrm>
            <a:off x="228600" y="1591197"/>
            <a:ext cx="9227314" cy="462407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68757"/>
            <a:ext cx="12192000" cy="1233304"/>
          </a:xfrm>
          <a:prstGeom prst="rect">
            <a:avLst/>
          </a:prstGeom>
          <a:solidFill>
            <a:srgbClr val="F15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236427" y="2084294"/>
            <a:ext cx="2608827" cy="3239348"/>
          </a:xfrm>
          <a:prstGeom prst="rect">
            <a:avLst/>
          </a:prstGeom>
        </p:spPr>
        <p:txBody>
          <a:bodyPr wrap="square">
            <a:spAutoFit/>
          </a:bodyPr>
          <a:lstStyle/>
          <a:p>
            <a:pPr>
              <a:spcAft>
                <a:spcPts val="300"/>
              </a:spcAft>
            </a:pPr>
            <a:r>
              <a:rPr lang="en-US" sz="1100" dirty="0">
                <a:solidFill>
                  <a:schemeClr val="bg1">
                    <a:lumMod val="50000"/>
                  </a:schemeClr>
                </a:solidFill>
                <a:latin typeface="+mj-lt"/>
              </a:rPr>
              <a:t>Percentage of wasted children under 5, by UN sub-region</a:t>
            </a:r>
            <a:endParaRPr lang="en-US" sz="1100">
              <a:solidFill>
                <a:schemeClr val="bg1">
                  <a:lumMod val="50000"/>
                </a:schemeClr>
              </a:solidFill>
              <a:latin typeface="+mj-lt"/>
            </a:endParaRPr>
          </a:p>
          <a:p>
            <a:r>
              <a:rPr lang="en-US" sz="1000" dirty="0">
                <a:solidFill>
                  <a:srgbClr val="76787A"/>
                </a:solidFill>
                <a:latin typeface="Univers LT Std" panose="020B0603020202020204" pitchFamily="34" charset="0"/>
              </a:rPr>
              <a:t>Source: UNICEF, WHO, World Bank Group joint malnutrition estimates, 2020 edition. Note: *Eastern Asia excluding Japan; **Oceania excluding Australia and New Zealand; ***Northern America sub-regional estimate based on United States data. There is no estimate available for the sub-regions of Europe or Australia and New Zealand due to insufficient population coverage. These maps are stylized and not to scale and do not reflect a position by UNICEF, WHO or World Bank Group on the legal status of any country or territory or the delimitation of any frontiers. The legend contains a category for ≥15 per cent (pink) but there is no sub-region with a prevalence this high.</a:t>
            </a:r>
          </a:p>
        </p:txBody>
      </p:sp>
      <p:sp>
        <p:nvSpPr>
          <p:cNvPr id="2" name="Rectangle 2"/>
          <p:cNvSpPr>
            <a:spLocks noChangeArrowheads="1"/>
          </p:cNvSpPr>
          <p:nvPr/>
        </p:nvSpPr>
        <p:spPr bwMode="auto">
          <a:xfrm flipH="1" flipV="1">
            <a:off x="12192000" y="0"/>
            <a:ext cx="3429000" cy="822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TextBox 7">
            <a:extLst>
              <a:ext uri="{FF2B5EF4-FFF2-40B4-BE49-F238E27FC236}">
                <a16:creationId xmlns:a16="http://schemas.microsoft.com/office/drawing/2014/main" id="{402295A9-654C-FF49-9911-B0D8B21DDE5A}"/>
              </a:ext>
            </a:extLst>
          </p:cNvPr>
          <p:cNvSpPr txBox="1"/>
          <p:nvPr/>
        </p:nvSpPr>
        <p:spPr>
          <a:xfrm>
            <a:off x="342900" y="279197"/>
            <a:ext cx="9829800" cy="954107"/>
          </a:xfrm>
          <a:prstGeom prst="rect">
            <a:avLst/>
          </a:prstGeom>
          <a:noFill/>
        </p:spPr>
        <p:txBody>
          <a:bodyPr wrap="square" rtlCol="0">
            <a:spAutoFit/>
          </a:bodyPr>
          <a:lstStyle/>
          <a:p>
            <a:r>
              <a:rPr lang="en-US" dirty="0">
                <a:solidFill>
                  <a:schemeClr val="bg1"/>
                </a:solidFill>
                <a:latin typeface="+mj-lt"/>
              </a:rPr>
              <a:t>WASTING</a:t>
            </a:r>
          </a:p>
          <a:p>
            <a:r>
              <a:rPr lang="en-US" sz="3600" dirty="0">
                <a:solidFill>
                  <a:schemeClr val="bg1"/>
                </a:solidFill>
              </a:rPr>
              <a:t>Prevalence, UN sub-regions, 2019</a:t>
            </a:r>
          </a:p>
        </p:txBody>
      </p:sp>
    </p:spTree>
    <p:extLst>
      <p:ext uri="{BB962C8B-B14F-4D97-AF65-F5344CB8AC3E}">
        <p14:creationId xmlns:p14="http://schemas.microsoft.com/office/powerpoint/2010/main" val="2939332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8C2B31D9-57E9-45D4-BAB8-E24A3741D58C"/>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52400" y="1555120"/>
            <a:ext cx="8701867" cy="46168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0"/>
            <a:ext cx="12192000" cy="1234440"/>
          </a:xfrm>
          <a:prstGeom prst="rect">
            <a:avLst/>
          </a:prstGeom>
          <a:solidFill>
            <a:srgbClr val="F15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220200" y="2057400"/>
            <a:ext cx="2723944" cy="2469907"/>
          </a:xfrm>
          <a:prstGeom prst="rect">
            <a:avLst/>
          </a:prstGeom>
        </p:spPr>
        <p:txBody>
          <a:bodyPr wrap="square">
            <a:spAutoFit/>
          </a:bodyPr>
          <a:lstStyle/>
          <a:p>
            <a:pPr>
              <a:spcAft>
                <a:spcPts val="300"/>
              </a:spcAft>
            </a:pPr>
            <a:r>
              <a:rPr lang="en-US" sz="1100" dirty="0">
                <a:solidFill>
                  <a:schemeClr val="bg1">
                    <a:lumMod val="50000"/>
                  </a:schemeClr>
                </a:solidFill>
                <a:latin typeface="+mj-lt"/>
              </a:rPr>
              <a:t>Number (millions) of wasted children under 5, by UN sub-region</a:t>
            </a:r>
            <a:endParaRPr lang="en-US" sz="1100">
              <a:solidFill>
                <a:schemeClr val="bg1">
                  <a:lumMod val="50000"/>
                </a:schemeClr>
              </a:solidFill>
              <a:latin typeface="+mj-lt"/>
            </a:endParaRPr>
          </a:p>
          <a:p>
            <a:r>
              <a:rPr lang="en-US" sz="1000" dirty="0">
                <a:solidFill>
                  <a:srgbClr val="76787A"/>
                </a:solidFill>
                <a:latin typeface="Univers LT Std" panose="020B0603020202020204" pitchFamily="34" charset="0"/>
              </a:rPr>
              <a:t>Source: UNICEF, WHO, World Bank Group joint malnutrition estimates, 2020 edition. Note: *Eastern Asia excluding Japan; **Oceania excluding Australia and New Zealand; ***The Northern America sub-regional estimate based on United States data. There is no estimate available for the More Developed Region or for sub-regions of Europe or Australia and New Zealand due to insufficient population coverage. Aggregates may not add up due to rounding and/or lack of estimates for the More Developed Region. </a:t>
            </a:r>
          </a:p>
        </p:txBody>
      </p:sp>
      <p:sp>
        <p:nvSpPr>
          <p:cNvPr id="8" name="TextBox 7">
            <a:extLst>
              <a:ext uri="{FF2B5EF4-FFF2-40B4-BE49-F238E27FC236}">
                <a16:creationId xmlns:a16="http://schemas.microsoft.com/office/drawing/2014/main" id="{DE8B8BCA-AEEC-6E4D-B312-78CEA1458CDD}"/>
              </a:ext>
            </a:extLst>
          </p:cNvPr>
          <p:cNvSpPr txBox="1"/>
          <p:nvPr/>
        </p:nvSpPr>
        <p:spPr>
          <a:xfrm>
            <a:off x="388585" y="305956"/>
            <a:ext cx="11555559" cy="923330"/>
          </a:xfrm>
          <a:prstGeom prst="rect">
            <a:avLst/>
          </a:prstGeom>
          <a:noFill/>
        </p:spPr>
        <p:txBody>
          <a:bodyPr wrap="square" rtlCol="0">
            <a:spAutoFit/>
          </a:bodyPr>
          <a:lstStyle/>
          <a:p>
            <a:r>
              <a:rPr lang="en-US" dirty="0">
                <a:solidFill>
                  <a:schemeClr val="bg1"/>
                </a:solidFill>
                <a:latin typeface="+mj-lt"/>
              </a:rPr>
              <a:t>WASTING</a:t>
            </a:r>
          </a:p>
          <a:p>
            <a:r>
              <a:rPr lang="en-US" sz="3600" dirty="0">
                <a:solidFill>
                  <a:schemeClr val="bg1"/>
                </a:solidFill>
              </a:rPr>
              <a:t>Numbers affected, by UN sub-region, 2019</a:t>
            </a:r>
          </a:p>
        </p:txBody>
      </p:sp>
    </p:spTree>
    <p:extLst>
      <p:ext uri="{BB962C8B-B14F-4D97-AF65-F5344CB8AC3E}">
        <p14:creationId xmlns:p14="http://schemas.microsoft.com/office/powerpoint/2010/main" val="279809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AC30D1EF-4E9A-460A-AD6F-8C4401441281"/>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415979" y="1828800"/>
            <a:ext cx="8655113" cy="40386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9220200" y="2057401"/>
            <a:ext cx="2362200" cy="2008242"/>
          </a:xfrm>
          <a:prstGeom prst="rect">
            <a:avLst/>
          </a:prstGeom>
        </p:spPr>
        <p:txBody>
          <a:bodyPr wrap="square">
            <a:spAutoFit/>
          </a:bodyPr>
          <a:lstStyle/>
          <a:p>
            <a:pPr>
              <a:spcAft>
                <a:spcPts val="300"/>
              </a:spcAft>
            </a:pPr>
            <a:r>
              <a:rPr lang="en-US" sz="1100" dirty="0">
                <a:solidFill>
                  <a:schemeClr val="bg1">
                    <a:lumMod val="50000"/>
                  </a:schemeClr>
                </a:solidFill>
                <a:latin typeface="+mj-lt"/>
              </a:rPr>
              <a:t>Percentage of wasted children under 5, by UN region</a:t>
            </a:r>
            <a:endParaRPr lang="en-US" sz="1100">
              <a:solidFill>
                <a:schemeClr val="bg1">
                  <a:lumMod val="50000"/>
                </a:schemeClr>
              </a:solidFill>
              <a:latin typeface="+mj-lt"/>
            </a:endParaRPr>
          </a:p>
          <a:p>
            <a:r>
              <a:rPr lang="en-US" sz="1000" dirty="0">
                <a:solidFill>
                  <a:srgbClr val="76787A"/>
                </a:solidFill>
                <a:latin typeface="Univers LT Std" panose="020B0603020202020204" pitchFamily="34" charset="0"/>
              </a:rPr>
              <a:t>Source: UNICEF, WHO, World Bank Group joint malnutrition estimates, 2020 edition. Includes 95% confidence interval. Note: *Asia excluding Japan; **Oceania excluding Australia and New Zealand. There is no estimate available for the More Developed Region due to insufficient population coverage.</a:t>
            </a:r>
          </a:p>
        </p:txBody>
      </p:sp>
      <p:sp>
        <p:nvSpPr>
          <p:cNvPr id="8" name="Rectangle 7">
            <a:extLst>
              <a:ext uri="{FF2B5EF4-FFF2-40B4-BE49-F238E27FC236}">
                <a16:creationId xmlns:a16="http://schemas.microsoft.com/office/drawing/2014/main" id="{8CB84B5D-CFCB-854E-B1FC-0EF5D167B4A7}"/>
              </a:ext>
            </a:extLst>
          </p:cNvPr>
          <p:cNvSpPr/>
          <p:nvPr/>
        </p:nvSpPr>
        <p:spPr>
          <a:xfrm>
            <a:off x="0" y="0"/>
            <a:ext cx="12192000" cy="1233304"/>
          </a:xfrm>
          <a:prstGeom prst="rect">
            <a:avLst/>
          </a:prstGeom>
          <a:solidFill>
            <a:srgbClr val="F15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3616170-20FD-3346-BEA8-1287F6F46A9C}"/>
              </a:ext>
            </a:extLst>
          </p:cNvPr>
          <p:cNvSpPr txBox="1"/>
          <p:nvPr/>
        </p:nvSpPr>
        <p:spPr>
          <a:xfrm>
            <a:off x="342900" y="279197"/>
            <a:ext cx="9829800" cy="954107"/>
          </a:xfrm>
          <a:prstGeom prst="rect">
            <a:avLst/>
          </a:prstGeom>
          <a:noFill/>
        </p:spPr>
        <p:txBody>
          <a:bodyPr wrap="square" rtlCol="0">
            <a:spAutoFit/>
          </a:bodyPr>
          <a:lstStyle/>
          <a:p>
            <a:r>
              <a:rPr lang="en-US" dirty="0">
                <a:solidFill>
                  <a:schemeClr val="bg1"/>
                </a:solidFill>
                <a:latin typeface="+mj-lt"/>
              </a:rPr>
              <a:t>WASTING</a:t>
            </a:r>
          </a:p>
          <a:p>
            <a:r>
              <a:rPr lang="en-US" sz="3600" dirty="0">
                <a:solidFill>
                  <a:schemeClr val="bg1"/>
                </a:solidFill>
              </a:rPr>
              <a:t>Prevalence, UN sub-regions, 2019</a:t>
            </a:r>
          </a:p>
        </p:txBody>
      </p:sp>
    </p:spTree>
    <p:extLst>
      <p:ext uri="{BB962C8B-B14F-4D97-AF65-F5344CB8AC3E}">
        <p14:creationId xmlns:p14="http://schemas.microsoft.com/office/powerpoint/2010/main" val="614001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7A8D48F-C797-C34B-99B0-806288CF590D}"/>
              </a:ext>
            </a:extLst>
          </p:cNvPr>
          <p:cNvSpPr/>
          <p:nvPr/>
        </p:nvSpPr>
        <p:spPr>
          <a:xfrm>
            <a:off x="0" y="0"/>
            <a:ext cx="12192000" cy="1233304"/>
          </a:xfrm>
          <a:prstGeom prst="rect">
            <a:avLst/>
          </a:prstGeom>
          <a:solidFill>
            <a:srgbClr val="F15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241420" y="2057400"/>
            <a:ext cx="2487284" cy="2331407"/>
          </a:xfrm>
          <a:prstGeom prst="rect">
            <a:avLst/>
          </a:prstGeom>
        </p:spPr>
        <p:txBody>
          <a:bodyPr wrap="square">
            <a:spAutoFit/>
          </a:bodyPr>
          <a:lstStyle/>
          <a:p>
            <a:pPr>
              <a:spcAft>
                <a:spcPts val="300"/>
              </a:spcAft>
            </a:pPr>
            <a:r>
              <a:rPr lang="en-US" sz="1100" dirty="0">
                <a:solidFill>
                  <a:schemeClr val="bg1">
                    <a:lumMod val="50000"/>
                  </a:schemeClr>
                </a:solidFill>
                <a:latin typeface="+mj-lt"/>
              </a:rPr>
              <a:t>Number (millions) of wasted and severely wasted children under 5, by UN region</a:t>
            </a:r>
            <a:endParaRPr lang="en-US" sz="1100">
              <a:solidFill>
                <a:schemeClr val="bg1">
                  <a:lumMod val="50000"/>
                </a:schemeClr>
              </a:solidFill>
              <a:latin typeface="+mj-lt"/>
            </a:endParaRPr>
          </a:p>
          <a:p>
            <a:r>
              <a:rPr lang="en-US" sz="1000" dirty="0">
                <a:solidFill>
                  <a:srgbClr val="76787A"/>
                </a:solidFill>
                <a:latin typeface="Univers LT Std" panose="020B0603020202020204" pitchFamily="34" charset="0"/>
              </a:rPr>
              <a:t>Source: UNICEF, WHO, World Bank Group joint malnutrition estimates, 2020 edition. Note: *Asia excluding Japan; **Oceania excluding Australia and New Zealand. There is no estimate available for the More Developed Region due to insufficient population coverage.  Aggregates may not add up due to rounding and/or lack of estimates for the More Developed Region. </a:t>
            </a:r>
          </a:p>
        </p:txBody>
      </p:sp>
      <p:pic>
        <p:nvPicPr>
          <p:cNvPr id="15361" name="09B6DF56-4F81-43CB-8AAB-26E45412267B"/>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97026" y="2015980"/>
            <a:ext cx="8818374" cy="367777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FD01006-3736-1248-8215-0F3FD1C43691}"/>
              </a:ext>
            </a:extLst>
          </p:cNvPr>
          <p:cNvSpPr txBox="1"/>
          <p:nvPr/>
        </p:nvSpPr>
        <p:spPr>
          <a:xfrm>
            <a:off x="342900" y="279197"/>
            <a:ext cx="11849100" cy="861774"/>
          </a:xfrm>
          <a:prstGeom prst="rect">
            <a:avLst/>
          </a:prstGeom>
          <a:noFill/>
        </p:spPr>
        <p:txBody>
          <a:bodyPr wrap="square" rtlCol="0">
            <a:spAutoFit/>
          </a:bodyPr>
          <a:lstStyle/>
          <a:p>
            <a:r>
              <a:rPr lang="en-US" dirty="0">
                <a:solidFill>
                  <a:schemeClr val="bg1"/>
                </a:solidFill>
                <a:latin typeface="+mj-lt"/>
              </a:rPr>
              <a:t>WASTING</a:t>
            </a:r>
          </a:p>
          <a:p>
            <a:r>
              <a:rPr lang="en-US" sz="3200" dirty="0">
                <a:solidFill>
                  <a:schemeClr val="bg1"/>
                </a:solidFill>
              </a:rPr>
              <a:t>Numbers affected, wasted and severely wasted, by UN region, 2019</a:t>
            </a:r>
          </a:p>
        </p:txBody>
      </p:sp>
    </p:spTree>
    <p:extLst>
      <p:ext uri="{BB962C8B-B14F-4D97-AF65-F5344CB8AC3E}">
        <p14:creationId xmlns:p14="http://schemas.microsoft.com/office/powerpoint/2010/main" val="3191605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5748F818-467E-804F-8926-A4E3E928A9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1546" y="3406515"/>
            <a:ext cx="8991600" cy="1748749"/>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04765397-8B44-4E48-B94C-0F54E41EB8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5207" y="1388111"/>
            <a:ext cx="8991600" cy="1934639"/>
          </a:xfrm>
          <a:prstGeom prst="rect">
            <a:avLst/>
          </a:prstGeom>
        </p:spPr>
      </p:pic>
      <p:sp>
        <p:nvSpPr>
          <p:cNvPr id="8" name="Rectangle 7"/>
          <p:cNvSpPr/>
          <p:nvPr/>
        </p:nvSpPr>
        <p:spPr>
          <a:xfrm>
            <a:off x="0" y="0"/>
            <a:ext cx="12192000" cy="1234440"/>
          </a:xfrm>
          <a:prstGeom prst="rect">
            <a:avLst/>
          </a:prstGeom>
          <a:solidFill>
            <a:srgbClr val="F15B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9954" y="1589330"/>
            <a:ext cx="3039740" cy="3539430"/>
          </a:xfrm>
          <a:prstGeom prst="rect">
            <a:avLst/>
          </a:prstGeom>
          <a:noFill/>
        </p:spPr>
        <p:txBody>
          <a:bodyPr wrap="square" rtlCol="0">
            <a:spAutoFit/>
          </a:bodyPr>
          <a:lstStyle/>
          <a:p>
            <a:r>
              <a:rPr lang="en-US" sz="2800" dirty="0">
                <a:solidFill>
                  <a:schemeClr val="tx1">
                    <a:lumMod val="75000"/>
                    <a:lumOff val="25000"/>
                  </a:schemeClr>
                </a:solidFill>
                <a:latin typeface="+mj-lt"/>
              </a:rPr>
              <a:t>While only about half of all children under 5 live in lower-middle incomes, </a:t>
            </a:r>
          </a:p>
          <a:p>
            <a:r>
              <a:rPr lang="en-US" sz="2800" b="1" dirty="0">
                <a:solidFill>
                  <a:srgbClr val="F15A40"/>
                </a:solidFill>
                <a:latin typeface="+mj-lt"/>
              </a:rPr>
              <a:t>three-quarters of all wasted children live there</a:t>
            </a:r>
          </a:p>
        </p:txBody>
      </p:sp>
      <p:sp>
        <p:nvSpPr>
          <p:cNvPr id="6" name="Rectangle 5"/>
          <p:cNvSpPr/>
          <p:nvPr/>
        </p:nvSpPr>
        <p:spPr>
          <a:xfrm>
            <a:off x="3581400" y="5357206"/>
            <a:ext cx="8300750" cy="1015663"/>
          </a:xfrm>
          <a:prstGeom prst="rect">
            <a:avLst/>
          </a:prstGeom>
        </p:spPr>
        <p:txBody>
          <a:bodyPr wrap="square">
            <a:spAutoFit/>
          </a:bodyPr>
          <a:lstStyle/>
          <a:p>
            <a:r>
              <a:rPr lang="en-US" sz="1000" dirty="0">
                <a:solidFill>
                  <a:srgbClr val="76787A"/>
                </a:solidFill>
                <a:latin typeface="Univers LT Std" panose="020B0603020202020204" pitchFamily="34" charset="0"/>
              </a:rPr>
              <a:t>*Share is relative to the total number affected across the 4 country-income groups; this varies from the global totals reported elsewhere in this brochure because the official JME global total is based on a model of United Nations regions. The differences are as follows: Stunting official global estimate 144.0 million; sum of 4 country-income groups = 145.8 million. Wasting official global estimate 47.0 million; sum of country-income groups = 45.3 million. Overweight official global estimate 38.3 million; sum of 4 country-income groups = 39.1 million).</a:t>
            </a:r>
          </a:p>
          <a:p>
            <a:endParaRPr lang="en-US" sz="1000" dirty="0">
              <a:solidFill>
                <a:schemeClr val="bg1">
                  <a:lumMod val="50000"/>
                </a:schemeClr>
              </a:solidFill>
            </a:endParaRPr>
          </a:p>
        </p:txBody>
      </p:sp>
      <p:pic>
        <p:nvPicPr>
          <p:cNvPr id="2" name="Picture 1">
            <a:extLst>
              <a:ext uri="{FF2B5EF4-FFF2-40B4-BE49-F238E27FC236}">
                <a16:creationId xmlns:a16="http://schemas.microsoft.com/office/drawing/2014/main" id="{8184AF5F-C322-AF4C-95AC-529854BB9290}"/>
              </a:ext>
            </a:extLst>
          </p:cNvPr>
          <p:cNvPicPr>
            <a:picLocks noChangeAspect="1"/>
          </p:cNvPicPr>
          <p:nvPr/>
        </p:nvPicPr>
        <p:blipFill>
          <a:blip r:embed="rId4">
            <a:lum bright="70000" contrast="-70000"/>
          </a:blip>
          <a:stretch>
            <a:fillRect/>
          </a:stretch>
        </p:blipFill>
        <p:spPr>
          <a:xfrm>
            <a:off x="10178329" y="327841"/>
            <a:ext cx="1676400" cy="578757"/>
          </a:xfrm>
          <a:prstGeom prst="rect">
            <a:avLst/>
          </a:prstGeom>
        </p:spPr>
      </p:pic>
      <p:sp>
        <p:nvSpPr>
          <p:cNvPr id="3" name="TextBox 2">
            <a:extLst>
              <a:ext uri="{FF2B5EF4-FFF2-40B4-BE49-F238E27FC236}">
                <a16:creationId xmlns:a16="http://schemas.microsoft.com/office/drawing/2014/main" id="{E452C70C-47EC-434E-AD82-83504A2833A6}"/>
              </a:ext>
            </a:extLst>
          </p:cNvPr>
          <p:cNvSpPr txBox="1"/>
          <p:nvPr/>
        </p:nvSpPr>
        <p:spPr>
          <a:xfrm>
            <a:off x="339954" y="289471"/>
            <a:ext cx="4419600" cy="923330"/>
          </a:xfrm>
          <a:prstGeom prst="rect">
            <a:avLst/>
          </a:prstGeom>
          <a:noFill/>
        </p:spPr>
        <p:txBody>
          <a:bodyPr wrap="square" rtlCol="0">
            <a:spAutoFit/>
          </a:bodyPr>
          <a:lstStyle/>
          <a:p>
            <a:r>
              <a:rPr lang="en-US" b="1" dirty="0">
                <a:solidFill>
                  <a:schemeClr val="bg1"/>
                </a:solidFill>
              </a:rPr>
              <a:t>COUNTRY INCOME CLASSIFICATION</a:t>
            </a:r>
            <a:endParaRPr lang="en-US" dirty="0">
              <a:solidFill>
                <a:schemeClr val="bg1"/>
              </a:solidFill>
            </a:endParaRPr>
          </a:p>
          <a:p>
            <a:r>
              <a:rPr lang="en-US" sz="3600" dirty="0">
                <a:solidFill>
                  <a:schemeClr val="bg1"/>
                </a:solidFill>
              </a:rPr>
              <a:t>Share by region</a:t>
            </a:r>
          </a:p>
        </p:txBody>
      </p:sp>
    </p:spTree>
    <p:extLst>
      <p:ext uri="{BB962C8B-B14F-4D97-AF65-F5344CB8AC3E}">
        <p14:creationId xmlns:p14="http://schemas.microsoft.com/office/powerpoint/2010/main" val="3299243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33B5B"/>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DEA8960-4EFD-F54D-8C55-6103BA9D58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066800"/>
            <a:ext cx="4495800" cy="4495800"/>
          </a:xfrm>
          <a:prstGeom prst="rect">
            <a:avLst/>
          </a:prstGeom>
        </p:spPr>
      </p:pic>
      <p:sp>
        <p:nvSpPr>
          <p:cNvPr id="5" name="Rectangle 4"/>
          <p:cNvSpPr/>
          <p:nvPr/>
        </p:nvSpPr>
        <p:spPr>
          <a:xfrm>
            <a:off x="7239000" y="1807339"/>
            <a:ext cx="3962400" cy="2862322"/>
          </a:xfrm>
          <a:prstGeom prst="rect">
            <a:avLst/>
          </a:prstGeom>
        </p:spPr>
        <p:txBody>
          <a:bodyPr wrap="square">
            <a:spAutoFit/>
          </a:bodyPr>
          <a:lstStyle/>
          <a:p>
            <a:r>
              <a:rPr lang="en-US" sz="2000" b="1" dirty="0">
                <a:solidFill>
                  <a:schemeClr val="bg1"/>
                </a:solidFill>
                <a:latin typeface="+mj-lt"/>
              </a:rPr>
              <a:t>Overweight </a:t>
            </a:r>
            <a:r>
              <a:rPr lang="en-US" sz="2000" dirty="0">
                <a:solidFill>
                  <a:schemeClr val="bg1"/>
                </a:solidFill>
                <a:latin typeface="+mj-lt"/>
              </a:rPr>
              <a:t>refers to a child</a:t>
            </a:r>
          </a:p>
          <a:p>
            <a:r>
              <a:rPr lang="en-US" sz="2000" dirty="0">
                <a:solidFill>
                  <a:schemeClr val="bg1"/>
                </a:solidFill>
                <a:latin typeface="+mj-lt"/>
              </a:rPr>
              <a:t>who is too heavy for his or her</a:t>
            </a:r>
          </a:p>
          <a:p>
            <a:r>
              <a:rPr lang="en-US" sz="2000" dirty="0">
                <a:solidFill>
                  <a:schemeClr val="bg1"/>
                </a:solidFill>
                <a:latin typeface="+mj-lt"/>
              </a:rPr>
              <a:t>height. This form of malnutrition results from energy intakes from</a:t>
            </a:r>
          </a:p>
          <a:p>
            <a:r>
              <a:rPr lang="en-US" sz="2000" dirty="0">
                <a:solidFill>
                  <a:schemeClr val="bg1"/>
                </a:solidFill>
                <a:latin typeface="+mj-lt"/>
              </a:rPr>
              <a:t>food and beverages that exceed</a:t>
            </a:r>
          </a:p>
          <a:p>
            <a:r>
              <a:rPr lang="en-US" sz="2000" dirty="0">
                <a:solidFill>
                  <a:schemeClr val="bg1"/>
                </a:solidFill>
                <a:latin typeface="+mj-lt"/>
              </a:rPr>
              <a:t>children’s energy requirements.</a:t>
            </a:r>
          </a:p>
          <a:p>
            <a:r>
              <a:rPr lang="en-US" sz="2000" dirty="0">
                <a:solidFill>
                  <a:schemeClr val="bg1"/>
                </a:solidFill>
                <a:latin typeface="+mj-lt"/>
              </a:rPr>
              <a:t>Overweight increases the risk of diet-related non-communicable</a:t>
            </a:r>
          </a:p>
          <a:p>
            <a:r>
              <a:rPr lang="en-US" sz="2000" dirty="0">
                <a:solidFill>
                  <a:schemeClr val="bg1"/>
                </a:solidFill>
                <a:latin typeface="+mj-lt"/>
              </a:rPr>
              <a:t>diseases later in life.</a:t>
            </a:r>
          </a:p>
        </p:txBody>
      </p:sp>
    </p:spTree>
    <p:extLst>
      <p:ext uri="{BB962C8B-B14F-4D97-AF65-F5344CB8AC3E}">
        <p14:creationId xmlns:p14="http://schemas.microsoft.com/office/powerpoint/2010/main" val="2058170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B143FA51-C8F2-4C40-BE2C-3D0D556B31F2"/>
          <p:cNvPicPr>
            <a:picLocks noChangeAspect="1" noChangeArrowheads="1"/>
          </p:cNvPicPr>
          <p:nvPr/>
        </p:nvPicPr>
        <p:blipFill rotWithShape="1">
          <a:blip r:embed="rId2">
            <a:extLst>
              <a:ext uri="{28A0092B-C50C-407E-A947-70E740481C1C}">
                <a14:useLocalDpi xmlns:a14="http://schemas.microsoft.com/office/drawing/2010/main" val="0"/>
              </a:ext>
            </a:extLst>
          </a:blip>
          <a:srcRect t="13597" b="12972"/>
          <a:stretch/>
        </p:blipFill>
        <p:spPr bwMode="auto">
          <a:xfrm>
            <a:off x="133350" y="1676400"/>
            <a:ext cx="9182100" cy="43434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9220200" y="2057401"/>
            <a:ext cx="2438400" cy="2931572"/>
          </a:xfrm>
          <a:prstGeom prst="rect">
            <a:avLst/>
          </a:prstGeom>
        </p:spPr>
        <p:txBody>
          <a:bodyPr wrap="square">
            <a:spAutoFit/>
          </a:bodyPr>
          <a:lstStyle/>
          <a:p>
            <a:pPr>
              <a:spcAft>
                <a:spcPts val="300"/>
              </a:spcAft>
            </a:pPr>
            <a:r>
              <a:rPr lang="en-US" sz="1100" dirty="0">
                <a:solidFill>
                  <a:schemeClr val="bg1">
                    <a:lumMod val="50000"/>
                  </a:schemeClr>
                </a:solidFill>
                <a:latin typeface="+mj-lt"/>
              </a:rPr>
              <a:t>Percentage of overweight children under 5, by UN sub-region</a:t>
            </a:r>
            <a:endParaRPr lang="en-US" sz="1100">
              <a:solidFill>
                <a:schemeClr val="bg1">
                  <a:lumMod val="50000"/>
                </a:schemeClr>
              </a:solidFill>
              <a:latin typeface="+mj-lt"/>
            </a:endParaRPr>
          </a:p>
          <a:p>
            <a:r>
              <a:rPr lang="en-US" sz="1000" dirty="0">
                <a:solidFill>
                  <a:srgbClr val="76787A"/>
                </a:solidFill>
                <a:latin typeface="Univers LT Std" panose="020B0603020202020204" pitchFamily="34" charset="0"/>
              </a:rPr>
              <a:t>Source: UNICEF, WHO, World Bank Group joint malnutrition estimates, 2020 edition. Note: *Eastern Asia excluding Japan; **Oceania excluding Australia and New Zealand, ***The Australia and New Zealand sub-regional estimate is based only on Australia data. There is no estimate available for the sub-region of Europe due to insufficient population coverage. These maps are stylized and not to scale and do not reflect a position by UNICEF, WHO or World Bank Group on the legal status of any country or territory or the delimitation of any frontiers. </a:t>
            </a:r>
          </a:p>
        </p:txBody>
      </p:sp>
      <p:sp>
        <p:nvSpPr>
          <p:cNvPr id="10" name="Rectangle 9">
            <a:extLst>
              <a:ext uri="{FF2B5EF4-FFF2-40B4-BE49-F238E27FC236}">
                <a16:creationId xmlns:a16="http://schemas.microsoft.com/office/drawing/2014/main" id="{9BF8860B-AA62-AA42-BE18-8491067BB35A}"/>
              </a:ext>
            </a:extLst>
          </p:cNvPr>
          <p:cNvSpPr/>
          <p:nvPr/>
        </p:nvSpPr>
        <p:spPr>
          <a:xfrm>
            <a:off x="0" y="0"/>
            <a:ext cx="12192000" cy="1234440"/>
          </a:xfrm>
          <a:prstGeom prst="rect">
            <a:avLst/>
          </a:prstGeom>
          <a:solidFill>
            <a:srgbClr val="654B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89773B5-B83A-AB48-8B3B-980FC0A920A6}"/>
              </a:ext>
            </a:extLst>
          </p:cNvPr>
          <p:cNvSpPr txBox="1"/>
          <p:nvPr/>
        </p:nvSpPr>
        <p:spPr>
          <a:xfrm>
            <a:off x="342900" y="279197"/>
            <a:ext cx="9829800" cy="954107"/>
          </a:xfrm>
          <a:prstGeom prst="rect">
            <a:avLst/>
          </a:prstGeom>
          <a:noFill/>
        </p:spPr>
        <p:txBody>
          <a:bodyPr wrap="square" rtlCol="0">
            <a:spAutoFit/>
          </a:bodyPr>
          <a:lstStyle/>
          <a:p>
            <a:r>
              <a:rPr lang="en-US" dirty="0">
                <a:solidFill>
                  <a:schemeClr val="bg1"/>
                </a:solidFill>
                <a:latin typeface="+mj-lt"/>
              </a:rPr>
              <a:t>OVERWEIGHT</a:t>
            </a:r>
          </a:p>
          <a:p>
            <a:r>
              <a:rPr lang="en-US" sz="3600" dirty="0">
                <a:solidFill>
                  <a:schemeClr val="bg1"/>
                </a:solidFill>
              </a:rPr>
              <a:t>Prevalence, UN sub-regions, 2019</a:t>
            </a:r>
          </a:p>
        </p:txBody>
      </p:sp>
    </p:spTree>
    <p:extLst>
      <p:ext uri="{BB962C8B-B14F-4D97-AF65-F5344CB8AC3E}">
        <p14:creationId xmlns:p14="http://schemas.microsoft.com/office/powerpoint/2010/main" val="2586511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2192000" cy="1233304"/>
          </a:xfrm>
          <a:prstGeom prst="rect">
            <a:avLst/>
          </a:prstGeom>
          <a:solidFill>
            <a:srgbClr val="E2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42900" y="279197"/>
            <a:ext cx="9829800" cy="954107"/>
          </a:xfrm>
          <a:prstGeom prst="rect">
            <a:avLst/>
          </a:prstGeom>
          <a:noFill/>
        </p:spPr>
        <p:txBody>
          <a:bodyPr wrap="square" rtlCol="0">
            <a:spAutoFit/>
          </a:bodyPr>
          <a:lstStyle/>
          <a:p>
            <a:r>
              <a:rPr lang="en-US" dirty="0">
                <a:solidFill>
                  <a:srgbClr val="333B5B"/>
                </a:solidFill>
                <a:latin typeface="+mj-lt"/>
              </a:rPr>
              <a:t>GLOBAL OVERVIEW</a:t>
            </a:r>
          </a:p>
          <a:p>
            <a:r>
              <a:rPr lang="en-US" sz="3600" dirty="0">
                <a:solidFill>
                  <a:srgbClr val="333B5B"/>
                </a:solidFill>
              </a:rPr>
              <a:t>Prevalence and Numbers affected</a:t>
            </a:r>
          </a:p>
        </p:txBody>
      </p:sp>
      <p:sp>
        <p:nvSpPr>
          <p:cNvPr id="13" name="Rectangle 12"/>
          <p:cNvSpPr/>
          <p:nvPr/>
        </p:nvSpPr>
        <p:spPr>
          <a:xfrm>
            <a:off x="3703984" y="5859185"/>
            <a:ext cx="6151536" cy="400110"/>
          </a:xfrm>
          <a:prstGeom prst="rect">
            <a:avLst/>
          </a:prstGeom>
        </p:spPr>
        <p:txBody>
          <a:bodyPr wrap="square">
            <a:spAutoFit/>
          </a:bodyPr>
          <a:lstStyle/>
          <a:p>
            <a:r>
              <a:rPr lang="en-US" sz="1000" dirty="0">
                <a:solidFill>
                  <a:schemeClr val="bg1">
                    <a:lumMod val="50000"/>
                  </a:schemeClr>
                </a:solidFill>
              </a:rPr>
              <a:t>Source: UNICEF, WHO, World Bank Group Joint Child Malnutrition Estimates, 2020 edition.</a:t>
            </a:r>
          </a:p>
          <a:p>
            <a:r>
              <a:rPr lang="en-US" sz="1000" dirty="0">
                <a:solidFill>
                  <a:schemeClr val="bg1">
                    <a:lumMod val="50000"/>
                  </a:schemeClr>
                </a:solidFill>
              </a:rPr>
              <a:t>See Notes on the Data section on why only one time point is presented for wasting on the graphs above.</a:t>
            </a:r>
          </a:p>
        </p:txBody>
      </p:sp>
      <p:sp>
        <p:nvSpPr>
          <p:cNvPr id="15" name="Rectangle 2"/>
          <p:cNvSpPr>
            <a:spLocks noChangeArrowheads="1"/>
          </p:cNvSpPr>
          <p:nvPr/>
        </p:nvSpPr>
        <p:spPr bwMode="auto">
          <a:xfrm>
            <a:off x="-1826787245" y="-37215"/>
            <a:ext cx="183964112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4" name="Picture 3">
            <a:extLst>
              <a:ext uri="{FF2B5EF4-FFF2-40B4-BE49-F238E27FC236}">
                <a16:creationId xmlns:a16="http://schemas.microsoft.com/office/drawing/2014/main" id="{4BE52254-006C-F644-8990-B1AC5F126A49}"/>
              </a:ext>
            </a:extLst>
          </p:cNvPr>
          <p:cNvPicPr>
            <a:picLocks noChangeAspect="1"/>
          </p:cNvPicPr>
          <p:nvPr/>
        </p:nvPicPr>
        <p:blipFill rotWithShape="1">
          <a:blip r:embed="rId2">
            <a:extLst>
              <a:ext uri="{28A0092B-C50C-407E-A947-70E740481C1C}">
                <a14:useLocalDpi xmlns:a14="http://schemas.microsoft.com/office/drawing/2010/main" val="0"/>
              </a:ext>
            </a:extLst>
          </a:blip>
          <a:srcRect t="10325"/>
          <a:stretch/>
        </p:blipFill>
        <p:spPr>
          <a:xfrm>
            <a:off x="3667541" y="1690506"/>
            <a:ext cx="6337328" cy="3650492"/>
          </a:xfrm>
          <a:prstGeom prst="rect">
            <a:avLst/>
          </a:prstGeom>
        </p:spPr>
      </p:pic>
      <p:sp>
        <p:nvSpPr>
          <p:cNvPr id="14" name="Rectangle 13">
            <a:extLst>
              <a:ext uri="{FF2B5EF4-FFF2-40B4-BE49-F238E27FC236}">
                <a16:creationId xmlns:a16="http://schemas.microsoft.com/office/drawing/2014/main" id="{4E9C67EA-4F97-DE44-A93F-5AEAD5E9CAE9}"/>
              </a:ext>
            </a:extLst>
          </p:cNvPr>
          <p:cNvSpPr/>
          <p:nvPr/>
        </p:nvSpPr>
        <p:spPr>
          <a:xfrm>
            <a:off x="7086600" y="5344194"/>
            <a:ext cx="3810001" cy="457201"/>
          </a:xfrm>
          <a:prstGeom prst="rect">
            <a:avLst/>
          </a:prstGeom>
        </p:spPr>
        <p:txBody>
          <a:bodyPr wrap="square">
            <a:spAutoFit/>
          </a:bodyPr>
          <a:lstStyle/>
          <a:p>
            <a:r>
              <a:rPr lang="en-US" sz="1200" dirty="0"/>
              <a:t>Number (millions) of stunted, wasted and overweight children under 5, global, 2000–2019</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r="49876" b="90810"/>
          <a:stretch/>
        </p:blipFill>
        <p:spPr>
          <a:xfrm>
            <a:off x="8267700" y="1303733"/>
            <a:ext cx="3810000" cy="457200"/>
          </a:xfrm>
          <a:prstGeom prst="rect">
            <a:avLst/>
          </a:prstGeom>
        </p:spPr>
      </p:pic>
      <p:sp>
        <p:nvSpPr>
          <p:cNvPr id="16" name="Rectangle 15">
            <a:extLst>
              <a:ext uri="{FF2B5EF4-FFF2-40B4-BE49-F238E27FC236}">
                <a16:creationId xmlns:a16="http://schemas.microsoft.com/office/drawing/2014/main" id="{6E7B589F-8696-B949-918E-4CDC74AC98AB}"/>
              </a:ext>
            </a:extLst>
          </p:cNvPr>
          <p:cNvSpPr/>
          <p:nvPr/>
        </p:nvSpPr>
        <p:spPr>
          <a:xfrm>
            <a:off x="3703984" y="5344194"/>
            <a:ext cx="3527154" cy="461665"/>
          </a:xfrm>
          <a:prstGeom prst="rect">
            <a:avLst/>
          </a:prstGeom>
        </p:spPr>
        <p:txBody>
          <a:bodyPr wrap="square">
            <a:spAutoFit/>
          </a:bodyPr>
          <a:lstStyle/>
          <a:p>
            <a:r>
              <a:rPr lang="en-US" sz="1200" dirty="0"/>
              <a:t>Percentage of stunted, wasted and overweight children under 5, global, 2000–2019</a:t>
            </a:r>
          </a:p>
        </p:txBody>
      </p:sp>
      <p:sp>
        <p:nvSpPr>
          <p:cNvPr id="5" name="Rectangle 4"/>
          <p:cNvSpPr/>
          <p:nvPr/>
        </p:nvSpPr>
        <p:spPr>
          <a:xfrm>
            <a:off x="342900" y="1658747"/>
            <a:ext cx="2552700" cy="3416320"/>
          </a:xfrm>
          <a:prstGeom prst="rect">
            <a:avLst/>
          </a:prstGeom>
        </p:spPr>
        <p:txBody>
          <a:bodyPr wrap="square">
            <a:spAutoFit/>
          </a:bodyPr>
          <a:lstStyle/>
          <a:p>
            <a:r>
              <a:rPr lang="en-US" sz="2400" dirty="0">
                <a:solidFill>
                  <a:srgbClr val="333B5B"/>
                </a:solidFill>
                <a:latin typeface="+mj-lt"/>
              </a:rPr>
              <a:t>Malnutrition rates remain alarming: stunting is declining too slowly while wasting still impacts the lives of far too many young children</a:t>
            </a:r>
          </a:p>
        </p:txBody>
      </p:sp>
    </p:spTree>
    <p:extLst>
      <p:ext uri="{BB962C8B-B14F-4D97-AF65-F5344CB8AC3E}">
        <p14:creationId xmlns:p14="http://schemas.microsoft.com/office/powerpoint/2010/main" val="2463095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5E6FE4D8-7555-4054-9AE7-C736535F110C"/>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332960" y="1752600"/>
            <a:ext cx="8672646" cy="414992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9"/>
          <p:cNvSpPr/>
          <p:nvPr/>
        </p:nvSpPr>
        <p:spPr>
          <a:xfrm>
            <a:off x="9220200" y="2016144"/>
            <a:ext cx="2549902" cy="3139321"/>
          </a:xfrm>
          <a:prstGeom prst="rect">
            <a:avLst/>
          </a:prstGeom>
        </p:spPr>
        <p:txBody>
          <a:bodyPr wrap="square">
            <a:spAutoFit/>
          </a:bodyPr>
          <a:lstStyle/>
          <a:p>
            <a:pPr>
              <a:spcAft>
                <a:spcPts val="300"/>
              </a:spcAft>
            </a:pPr>
            <a:r>
              <a:rPr lang="en-US" sz="1100" dirty="0">
                <a:solidFill>
                  <a:schemeClr val="bg1">
                    <a:lumMod val="50000"/>
                  </a:schemeClr>
                </a:solidFill>
                <a:latin typeface="+mj-lt"/>
              </a:rPr>
              <a:t>Trends in the percentage of overweight children under 5, by United Nations region/sub-region, 2000 and 2019</a:t>
            </a:r>
            <a:endParaRPr lang="en-US" sz="1100">
              <a:solidFill>
                <a:schemeClr val="bg1">
                  <a:lumMod val="50000"/>
                </a:schemeClr>
              </a:solidFill>
              <a:latin typeface="+mj-lt"/>
            </a:endParaRPr>
          </a:p>
          <a:p>
            <a:r>
              <a:rPr lang="en-US" sz="1000" dirty="0">
                <a:solidFill>
                  <a:srgbClr val="76787A"/>
                </a:solidFill>
                <a:latin typeface="Univers LT Std" panose="020B0603020202020204" pitchFamily="34" charset="0"/>
              </a:rPr>
              <a:t>Source: UNICEF, WHO, World Bank Group joint malnutrition estimates, 2020 edition. Note:*Asia and Eastern Asia excluding Japan; **Oceania excluding Australia and New Zealand. ***The Australia and New Zealand sub-regional estimates are based only on Australia data. There is no estimate available for the More Developed Region or for the sub-region of Europe due to insufficient population coverage. </a:t>
            </a:r>
            <a:r>
              <a:rPr lang="en-US" sz="1000" baseline="30000" dirty="0">
                <a:solidFill>
                  <a:srgbClr val="76787A"/>
                </a:solidFill>
                <a:latin typeface="Arial Black" panose="020B0604020202020204" pitchFamily="34" charset="0"/>
              </a:rPr>
              <a:t>?</a:t>
            </a:r>
            <a:r>
              <a:rPr lang="en-US" sz="1000" dirty="0">
                <a:solidFill>
                  <a:srgbClr val="76787A"/>
                </a:solidFill>
                <a:latin typeface="Univers LT Std" panose="020B0603020202020204" pitchFamily="34" charset="0"/>
              </a:rPr>
              <a:t>represents sub-regions where the change has been statistically significant; see page 12 for the 95% confidence intervals for graphed estimates.</a:t>
            </a:r>
          </a:p>
        </p:txBody>
      </p:sp>
      <p:sp>
        <p:nvSpPr>
          <p:cNvPr id="4" name="Rectangle 4"/>
          <p:cNvSpPr>
            <a:spLocks noChangeArrowheads="1"/>
          </p:cNvSpPr>
          <p:nvPr/>
        </p:nvSpPr>
        <p:spPr bwMode="auto">
          <a:xfrm>
            <a:off x="3944330" y="0"/>
            <a:ext cx="824767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8">
            <a:extLst>
              <a:ext uri="{FF2B5EF4-FFF2-40B4-BE49-F238E27FC236}">
                <a16:creationId xmlns:a16="http://schemas.microsoft.com/office/drawing/2014/main" id="{8A3B0C8F-07DD-5248-9283-74C870D39DE8}"/>
              </a:ext>
            </a:extLst>
          </p:cNvPr>
          <p:cNvSpPr/>
          <p:nvPr/>
        </p:nvSpPr>
        <p:spPr>
          <a:xfrm>
            <a:off x="0" y="0"/>
            <a:ext cx="12192000" cy="1234440"/>
          </a:xfrm>
          <a:prstGeom prst="rect">
            <a:avLst/>
          </a:prstGeom>
          <a:solidFill>
            <a:srgbClr val="654B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4CE428C-79DC-5A4F-8BF4-EDE1D085122C}"/>
              </a:ext>
            </a:extLst>
          </p:cNvPr>
          <p:cNvSpPr txBox="1"/>
          <p:nvPr/>
        </p:nvSpPr>
        <p:spPr>
          <a:xfrm>
            <a:off x="342899" y="279197"/>
            <a:ext cx="11555559" cy="923330"/>
          </a:xfrm>
          <a:prstGeom prst="rect">
            <a:avLst/>
          </a:prstGeom>
          <a:noFill/>
        </p:spPr>
        <p:txBody>
          <a:bodyPr wrap="square" rtlCol="0">
            <a:spAutoFit/>
          </a:bodyPr>
          <a:lstStyle/>
          <a:p>
            <a:r>
              <a:rPr lang="en-US" dirty="0">
                <a:solidFill>
                  <a:schemeClr val="bg1"/>
                </a:solidFill>
                <a:latin typeface="+mj-lt"/>
              </a:rPr>
              <a:t>STUNTING</a:t>
            </a:r>
          </a:p>
          <a:p>
            <a:r>
              <a:rPr lang="en-US" sz="3600" dirty="0">
                <a:solidFill>
                  <a:schemeClr val="bg1"/>
                </a:solidFill>
              </a:rPr>
              <a:t>Trends: Prevalence, 2000 &amp; 2019, by UN sub-region</a:t>
            </a:r>
          </a:p>
        </p:txBody>
      </p:sp>
    </p:spTree>
    <p:extLst>
      <p:ext uri="{BB962C8B-B14F-4D97-AF65-F5344CB8AC3E}">
        <p14:creationId xmlns:p14="http://schemas.microsoft.com/office/powerpoint/2010/main" val="3175909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220200" y="2066081"/>
            <a:ext cx="2438400" cy="2816156"/>
          </a:xfrm>
          <a:prstGeom prst="rect">
            <a:avLst/>
          </a:prstGeom>
        </p:spPr>
        <p:txBody>
          <a:bodyPr wrap="square">
            <a:spAutoFit/>
          </a:bodyPr>
          <a:lstStyle/>
          <a:p>
            <a:pPr>
              <a:spcAft>
                <a:spcPts val="300"/>
              </a:spcAft>
            </a:pPr>
            <a:r>
              <a:rPr lang="en-US" sz="1100" dirty="0">
                <a:solidFill>
                  <a:schemeClr val="bg1">
                    <a:lumMod val="50000"/>
                  </a:schemeClr>
                </a:solidFill>
                <a:latin typeface="+mj-lt"/>
              </a:rPr>
              <a:t>Number (millions) of overweight children under 5, by UN sub-region</a:t>
            </a:r>
            <a:endParaRPr lang="en-US" sz="1100">
              <a:solidFill>
                <a:schemeClr val="bg1">
                  <a:lumMod val="50000"/>
                </a:schemeClr>
              </a:solidFill>
              <a:latin typeface="+mj-lt"/>
            </a:endParaRPr>
          </a:p>
          <a:p>
            <a:r>
              <a:rPr lang="en-US" sz="1000" dirty="0">
                <a:solidFill>
                  <a:srgbClr val="76787A"/>
                </a:solidFill>
                <a:latin typeface="Univers LT Std" panose="020B0603020202020204" pitchFamily="34" charset="0"/>
              </a:rPr>
              <a:t>Source: UNICEF, WHO, World Bank Group joint malnutrition estimates, 2020 edition. Note:*Eastern Asia excluding Japan; **Oceania excluding Australia and New Zealand. ***The Australia and New Zealand sub-regional estimate is based only on Australia data. There is no estimate available for the More Developed Region or for the sub-region of Europe due to insufficient population coverage. Aggregates may not add up due to rounding and/or lack of estimates for the More Developed Region. </a:t>
            </a:r>
          </a:p>
        </p:txBody>
      </p:sp>
      <p:sp>
        <p:nvSpPr>
          <p:cNvPr id="2" name="Rectangle 2"/>
          <p:cNvSpPr>
            <a:spLocks noChangeArrowheads="1"/>
          </p:cNvSpPr>
          <p:nvPr/>
        </p:nvSpPr>
        <p:spPr bwMode="auto">
          <a:xfrm>
            <a:off x="3173130" y="0"/>
            <a:ext cx="9018869"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7">
            <a:extLst>
              <a:ext uri="{FF2B5EF4-FFF2-40B4-BE49-F238E27FC236}">
                <a16:creationId xmlns:a16="http://schemas.microsoft.com/office/drawing/2014/main" id="{539E80D4-7FD6-0D4B-9CB2-11548D4100AC}"/>
              </a:ext>
            </a:extLst>
          </p:cNvPr>
          <p:cNvSpPr/>
          <p:nvPr/>
        </p:nvSpPr>
        <p:spPr>
          <a:xfrm>
            <a:off x="0" y="0"/>
            <a:ext cx="12192000" cy="1234440"/>
          </a:xfrm>
          <a:prstGeom prst="rect">
            <a:avLst/>
          </a:prstGeom>
          <a:solidFill>
            <a:srgbClr val="654B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AF859BE-3F9C-B84F-B430-E6913F10500E}"/>
              </a:ext>
            </a:extLst>
          </p:cNvPr>
          <p:cNvSpPr txBox="1"/>
          <p:nvPr/>
        </p:nvSpPr>
        <p:spPr>
          <a:xfrm>
            <a:off x="388585" y="305956"/>
            <a:ext cx="11555559" cy="923330"/>
          </a:xfrm>
          <a:prstGeom prst="rect">
            <a:avLst/>
          </a:prstGeom>
          <a:noFill/>
        </p:spPr>
        <p:txBody>
          <a:bodyPr wrap="square" rtlCol="0">
            <a:spAutoFit/>
          </a:bodyPr>
          <a:lstStyle/>
          <a:p>
            <a:r>
              <a:rPr lang="en-US" dirty="0">
                <a:solidFill>
                  <a:schemeClr val="bg1"/>
                </a:solidFill>
                <a:latin typeface="+mj-lt"/>
              </a:rPr>
              <a:t>OVERWEIGHT</a:t>
            </a:r>
          </a:p>
          <a:p>
            <a:r>
              <a:rPr lang="en-US" sz="3600" dirty="0">
                <a:solidFill>
                  <a:schemeClr val="bg1"/>
                </a:solidFill>
              </a:rPr>
              <a:t>Numbers affected, by UN sub-region, 2019</a:t>
            </a:r>
          </a:p>
        </p:txBody>
      </p:sp>
      <p:pic>
        <p:nvPicPr>
          <p:cNvPr id="12" name="D01A3777-D4A5-4D0C-A0FA-DB2E72BD2B3B">
            <a:extLst>
              <a:ext uri="{FF2B5EF4-FFF2-40B4-BE49-F238E27FC236}">
                <a16:creationId xmlns:a16="http://schemas.microsoft.com/office/drawing/2014/main" id="{C5F02C9E-AE61-1342-97D8-E226CAFAD5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53746" y="1732471"/>
            <a:ext cx="8744066" cy="4466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980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9582E9D3-2B55-4A02-B2DF-89EA98730E5A"/>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79749" y="1905000"/>
            <a:ext cx="9284042" cy="42672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9281149" y="2057400"/>
            <a:ext cx="2690117" cy="2985433"/>
          </a:xfrm>
          <a:prstGeom prst="rect">
            <a:avLst/>
          </a:prstGeom>
        </p:spPr>
        <p:txBody>
          <a:bodyPr wrap="square">
            <a:spAutoFit/>
          </a:bodyPr>
          <a:lstStyle/>
          <a:p>
            <a:pPr>
              <a:spcAft>
                <a:spcPts val="300"/>
              </a:spcAft>
            </a:pPr>
            <a:r>
              <a:rPr lang="en-US" sz="1100" dirty="0">
                <a:solidFill>
                  <a:schemeClr val="bg1">
                    <a:lumMod val="50000"/>
                  </a:schemeClr>
                </a:solidFill>
                <a:latin typeface="+mj-lt"/>
              </a:rPr>
              <a:t>Trends in the number of overweight children under 5, by United Nations region/sub-region, 2000 – </a:t>
            </a:r>
            <a:r>
              <a:rPr lang="en-US" sz="1100">
                <a:solidFill>
                  <a:schemeClr val="bg1">
                    <a:lumMod val="50000"/>
                  </a:schemeClr>
                </a:solidFill>
                <a:latin typeface="+mj-lt"/>
              </a:rPr>
              <a:t>2019</a:t>
            </a:r>
          </a:p>
          <a:p>
            <a:r>
              <a:rPr lang="en-US" sz="1000">
                <a:solidFill>
                  <a:srgbClr val="595959"/>
                </a:solidFill>
                <a:latin typeface="Univers LT Std" panose="020B0603020202020204" pitchFamily="34" charset="0"/>
              </a:rPr>
              <a:t>Source: UNICEF, WHO, World Bank Group joint malnutrition estimates, 2020 edition. Note: *Asia and Eastern Asia excluding Japan; **Oceania excluding Australia and New Zealand. ***The Australia and New Zealand sub-regional estimates are based only on Australia data. There is no estimate available for the More Developed Region or for the sub-region of Europe due to insufficient population coverage. </a:t>
            </a:r>
            <a:r>
              <a:rPr lang="en-US" sz="1000" baseline="30000">
                <a:solidFill>
                  <a:srgbClr val="595959"/>
                </a:solidFill>
                <a:latin typeface="Arial Black" panose="020B0604020202020204" pitchFamily="34" charset="0"/>
              </a:rPr>
              <a:t>?</a:t>
            </a:r>
            <a:r>
              <a:rPr lang="en-US" sz="1000">
                <a:solidFill>
                  <a:srgbClr val="595959"/>
                </a:solidFill>
                <a:latin typeface="Univers LT Std" panose="020B0603020202020204" pitchFamily="34" charset="0"/>
              </a:rPr>
              <a:t>represents sub-regions where the change has been statistically significant; see page 13 for the 95% confidence intervals for graphed estimates.</a:t>
            </a:r>
          </a:p>
        </p:txBody>
      </p:sp>
      <p:sp>
        <p:nvSpPr>
          <p:cNvPr id="7" name="Rectangle 6">
            <a:extLst>
              <a:ext uri="{FF2B5EF4-FFF2-40B4-BE49-F238E27FC236}">
                <a16:creationId xmlns:a16="http://schemas.microsoft.com/office/drawing/2014/main" id="{A1CEF3F7-C1B2-0147-87E7-F8D28F4640EA}"/>
              </a:ext>
            </a:extLst>
          </p:cNvPr>
          <p:cNvSpPr/>
          <p:nvPr/>
        </p:nvSpPr>
        <p:spPr>
          <a:xfrm>
            <a:off x="0" y="2583"/>
            <a:ext cx="12192000" cy="1234440"/>
          </a:xfrm>
          <a:prstGeom prst="rect">
            <a:avLst/>
          </a:prstGeom>
          <a:solidFill>
            <a:srgbClr val="654B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0A57FDF-8CDF-D842-952D-62EC5912B492}"/>
              </a:ext>
            </a:extLst>
          </p:cNvPr>
          <p:cNvSpPr txBox="1"/>
          <p:nvPr/>
        </p:nvSpPr>
        <p:spPr>
          <a:xfrm>
            <a:off x="388585" y="305956"/>
            <a:ext cx="11555559" cy="923330"/>
          </a:xfrm>
          <a:prstGeom prst="rect">
            <a:avLst/>
          </a:prstGeom>
          <a:noFill/>
        </p:spPr>
        <p:txBody>
          <a:bodyPr wrap="square" rtlCol="0">
            <a:spAutoFit/>
          </a:bodyPr>
          <a:lstStyle/>
          <a:p>
            <a:r>
              <a:rPr lang="en-US" dirty="0">
                <a:solidFill>
                  <a:schemeClr val="bg1"/>
                </a:solidFill>
                <a:latin typeface="+mj-lt"/>
              </a:rPr>
              <a:t>OVERWEIGHT</a:t>
            </a:r>
          </a:p>
          <a:p>
            <a:r>
              <a:rPr lang="en-US" sz="3600" dirty="0">
                <a:solidFill>
                  <a:schemeClr val="bg1"/>
                </a:solidFill>
              </a:rPr>
              <a:t>Numbers affected, by UN sub-region, 2000 &amp; </a:t>
            </a:r>
            <a:r>
              <a:rPr lang="en-US" sz="3600">
                <a:solidFill>
                  <a:schemeClr val="bg1"/>
                </a:solidFill>
              </a:rPr>
              <a:t>2019</a:t>
            </a:r>
            <a:endParaRPr lang="en-US" sz="3600" dirty="0">
              <a:solidFill>
                <a:schemeClr val="bg1"/>
              </a:solidFill>
            </a:endParaRPr>
          </a:p>
        </p:txBody>
      </p:sp>
    </p:spTree>
    <p:extLst>
      <p:ext uri="{BB962C8B-B14F-4D97-AF65-F5344CB8AC3E}">
        <p14:creationId xmlns:p14="http://schemas.microsoft.com/office/powerpoint/2010/main" val="182378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0D5435-C732-0A4E-8378-258394782B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3429000"/>
            <a:ext cx="9220200" cy="1743790"/>
          </a:xfrm>
          <a:prstGeom prst="rect">
            <a:avLst/>
          </a:prstGeom>
        </p:spPr>
      </p:pic>
      <p:pic>
        <p:nvPicPr>
          <p:cNvPr id="11" name="Picture 10">
            <a:extLst>
              <a:ext uri="{FF2B5EF4-FFF2-40B4-BE49-F238E27FC236}">
                <a16:creationId xmlns:a16="http://schemas.microsoft.com/office/drawing/2014/main" id="{16D1A3D5-9D3D-DD4E-ADD4-0A4BBBA9E4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1524000"/>
            <a:ext cx="9220200" cy="1983826"/>
          </a:xfrm>
          <a:prstGeom prst="rect">
            <a:avLst/>
          </a:prstGeom>
        </p:spPr>
      </p:pic>
      <p:sp>
        <p:nvSpPr>
          <p:cNvPr id="8" name="Rectangle 7"/>
          <p:cNvSpPr/>
          <p:nvPr/>
        </p:nvSpPr>
        <p:spPr>
          <a:xfrm>
            <a:off x="0" y="0"/>
            <a:ext cx="12192000" cy="1234440"/>
          </a:xfrm>
          <a:prstGeom prst="rect">
            <a:avLst/>
          </a:prstGeom>
          <a:solidFill>
            <a:srgbClr val="654B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53401" y="1707104"/>
            <a:ext cx="3039740" cy="2677656"/>
          </a:xfrm>
          <a:prstGeom prst="rect">
            <a:avLst/>
          </a:prstGeom>
          <a:noFill/>
        </p:spPr>
        <p:txBody>
          <a:bodyPr wrap="square" rtlCol="0">
            <a:spAutoFit/>
          </a:bodyPr>
          <a:lstStyle/>
          <a:p>
            <a:pPr lvl="0"/>
            <a:r>
              <a:rPr lang="en-US" sz="2800" dirty="0">
                <a:solidFill>
                  <a:schemeClr val="tx1">
                    <a:lumMod val="75000"/>
                    <a:lumOff val="25000"/>
                  </a:schemeClr>
                </a:solidFill>
                <a:latin typeface="+mj-lt"/>
              </a:rPr>
              <a:t>Middle income countries account for over </a:t>
            </a:r>
            <a:r>
              <a:rPr lang="en-US" sz="2800" b="1" dirty="0">
                <a:solidFill>
                  <a:srgbClr val="654B9F"/>
                </a:solidFill>
                <a:latin typeface="+mj-lt"/>
              </a:rPr>
              <a:t>three quarters of all overweight children</a:t>
            </a:r>
          </a:p>
        </p:txBody>
      </p:sp>
      <p:sp>
        <p:nvSpPr>
          <p:cNvPr id="6" name="Rectangle 5"/>
          <p:cNvSpPr/>
          <p:nvPr/>
        </p:nvSpPr>
        <p:spPr>
          <a:xfrm>
            <a:off x="3505200" y="5486400"/>
            <a:ext cx="8534400" cy="861774"/>
          </a:xfrm>
          <a:prstGeom prst="rect">
            <a:avLst/>
          </a:prstGeom>
        </p:spPr>
        <p:txBody>
          <a:bodyPr wrap="square">
            <a:spAutoFit/>
          </a:bodyPr>
          <a:lstStyle/>
          <a:p>
            <a:r>
              <a:rPr lang="en-US" sz="1000">
                <a:solidFill>
                  <a:srgbClr val="595959"/>
                </a:solidFill>
                <a:latin typeface="Univers LT Std" panose="020B0603020202020204" pitchFamily="34" charset="0"/>
              </a:rPr>
              <a:t>*Share is relative to the total number affected across the 4 country-income groups; this varies from the global totals reported elsewhere in this brochure because the official JME global total is based on a model of United Nations regions. The differences are as follows: Stunting official global estimate 144.0 million; sum of 4 country-income groups = 145.8 million. Wasting official global estimate 47.0 million; sum of country-income groups = 45.3 million. Overweight official global estimate 38.3 million; sum of 4 country-income groups = 39.1 million).</a:t>
            </a:r>
          </a:p>
          <a:p>
            <a:endParaRPr lang="en-US" sz="1000" dirty="0">
              <a:solidFill>
                <a:schemeClr val="bg1">
                  <a:lumMod val="50000"/>
                </a:schemeClr>
              </a:solidFill>
            </a:endParaRPr>
          </a:p>
        </p:txBody>
      </p:sp>
      <p:pic>
        <p:nvPicPr>
          <p:cNvPr id="2" name="Picture 1">
            <a:extLst>
              <a:ext uri="{FF2B5EF4-FFF2-40B4-BE49-F238E27FC236}">
                <a16:creationId xmlns:a16="http://schemas.microsoft.com/office/drawing/2014/main" id="{8184AF5F-C322-AF4C-95AC-529854BB9290}"/>
              </a:ext>
            </a:extLst>
          </p:cNvPr>
          <p:cNvPicPr>
            <a:picLocks noChangeAspect="1"/>
          </p:cNvPicPr>
          <p:nvPr/>
        </p:nvPicPr>
        <p:blipFill>
          <a:blip r:embed="rId4">
            <a:lum bright="70000" contrast="-70000"/>
          </a:blip>
          <a:stretch>
            <a:fillRect/>
          </a:stretch>
        </p:blipFill>
        <p:spPr>
          <a:xfrm>
            <a:off x="10178329" y="327841"/>
            <a:ext cx="1676400" cy="578757"/>
          </a:xfrm>
          <a:prstGeom prst="rect">
            <a:avLst/>
          </a:prstGeom>
        </p:spPr>
      </p:pic>
      <p:sp>
        <p:nvSpPr>
          <p:cNvPr id="3" name="TextBox 2">
            <a:extLst>
              <a:ext uri="{FF2B5EF4-FFF2-40B4-BE49-F238E27FC236}">
                <a16:creationId xmlns:a16="http://schemas.microsoft.com/office/drawing/2014/main" id="{E452C70C-47EC-434E-AD82-83504A2833A6}"/>
              </a:ext>
            </a:extLst>
          </p:cNvPr>
          <p:cNvSpPr txBox="1"/>
          <p:nvPr/>
        </p:nvSpPr>
        <p:spPr>
          <a:xfrm>
            <a:off x="339954" y="289471"/>
            <a:ext cx="4419600" cy="923330"/>
          </a:xfrm>
          <a:prstGeom prst="rect">
            <a:avLst/>
          </a:prstGeom>
          <a:noFill/>
        </p:spPr>
        <p:txBody>
          <a:bodyPr wrap="square" rtlCol="0">
            <a:spAutoFit/>
          </a:bodyPr>
          <a:lstStyle/>
          <a:p>
            <a:r>
              <a:rPr lang="en-US" b="1" dirty="0">
                <a:solidFill>
                  <a:schemeClr val="bg1"/>
                </a:solidFill>
              </a:rPr>
              <a:t>COUNTRY INCOME CLASSIFICATION</a:t>
            </a:r>
            <a:endParaRPr lang="en-US" dirty="0">
              <a:solidFill>
                <a:schemeClr val="bg1"/>
              </a:solidFill>
            </a:endParaRPr>
          </a:p>
          <a:p>
            <a:r>
              <a:rPr lang="en-US" sz="3600" dirty="0">
                <a:solidFill>
                  <a:schemeClr val="bg1"/>
                </a:solidFill>
              </a:rPr>
              <a:t>Share by region</a:t>
            </a:r>
          </a:p>
        </p:txBody>
      </p:sp>
    </p:spTree>
    <p:extLst>
      <p:ext uri="{BB962C8B-B14F-4D97-AF65-F5344CB8AC3E}">
        <p14:creationId xmlns:p14="http://schemas.microsoft.com/office/powerpoint/2010/main" val="1664593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5F9DEC-8392-044B-A2D3-03EF0476DF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828800"/>
            <a:ext cx="6877050" cy="4436807"/>
          </a:xfrm>
          <a:prstGeom prst="rect">
            <a:avLst/>
          </a:prstGeom>
        </p:spPr>
      </p:pic>
      <p:sp>
        <p:nvSpPr>
          <p:cNvPr id="10" name="Rectangle 9"/>
          <p:cNvSpPr/>
          <p:nvPr/>
        </p:nvSpPr>
        <p:spPr>
          <a:xfrm>
            <a:off x="9242612" y="2094407"/>
            <a:ext cx="2644588" cy="2831544"/>
          </a:xfrm>
          <a:prstGeom prst="rect">
            <a:avLst/>
          </a:prstGeom>
        </p:spPr>
        <p:txBody>
          <a:bodyPr wrap="square">
            <a:spAutoFit/>
          </a:bodyPr>
          <a:lstStyle/>
          <a:p>
            <a:pPr>
              <a:spcAft>
                <a:spcPts val="300"/>
              </a:spcAft>
            </a:pPr>
            <a:r>
              <a:rPr lang="en-US" sz="1100" dirty="0">
                <a:solidFill>
                  <a:schemeClr val="bg1">
                    <a:lumMod val="50000"/>
                  </a:schemeClr>
                </a:solidFill>
                <a:latin typeface="+mj-lt"/>
              </a:rPr>
              <a:t>Number (millions) of children under 5 who are overweight, by World Bank Income Classification, 2000 and </a:t>
            </a:r>
            <a:r>
              <a:rPr lang="en-US" sz="1100">
                <a:solidFill>
                  <a:schemeClr val="bg1">
                    <a:lumMod val="50000"/>
                  </a:schemeClr>
                </a:solidFill>
                <a:latin typeface="+mj-lt"/>
              </a:rPr>
              <a:t>2019</a:t>
            </a:r>
          </a:p>
          <a:p>
            <a:r>
              <a:rPr lang="en-US" sz="1000">
                <a:solidFill>
                  <a:srgbClr val="595959"/>
                </a:solidFill>
                <a:latin typeface="Univers LT Std" panose="020B0603020202020204" pitchFamily="34" charset="0"/>
              </a:rPr>
              <a:t>Source: UNICEF, WHO, World Bank Group joint malnutrition estimates, 2020 edition. Note: *High-income countries: consecutive low (&lt;50 per cent) population coverage in 2000 and 2019 for overweight and in 2000 for stunting; interpret with caution. Based on FY2020 World Bank income classification. The values for “percentage change since 2000” are based on calculations using unrounded estimates and therefore might not match values calculated using the rounded estimates presented in this brochure.</a:t>
            </a:r>
          </a:p>
        </p:txBody>
      </p:sp>
      <p:sp>
        <p:nvSpPr>
          <p:cNvPr id="8" name="Rectangle 7">
            <a:extLst>
              <a:ext uri="{FF2B5EF4-FFF2-40B4-BE49-F238E27FC236}">
                <a16:creationId xmlns:a16="http://schemas.microsoft.com/office/drawing/2014/main" id="{1996EC47-55C6-444F-8264-3349F79D5736}"/>
              </a:ext>
            </a:extLst>
          </p:cNvPr>
          <p:cNvSpPr/>
          <p:nvPr/>
        </p:nvSpPr>
        <p:spPr>
          <a:xfrm>
            <a:off x="0" y="-13012"/>
            <a:ext cx="12192000" cy="1234440"/>
          </a:xfrm>
          <a:prstGeom prst="rect">
            <a:avLst/>
          </a:prstGeom>
          <a:solidFill>
            <a:srgbClr val="654B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761ADDD-7345-B046-AC24-28CAAEE2DB5C}"/>
              </a:ext>
            </a:extLst>
          </p:cNvPr>
          <p:cNvSpPr txBox="1"/>
          <p:nvPr/>
        </p:nvSpPr>
        <p:spPr>
          <a:xfrm>
            <a:off x="339954" y="289471"/>
            <a:ext cx="11730130" cy="923330"/>
          </a:xfrm>
          <a:prstGeom prst="rect">
            <a:avLst/>
          </a:prstGeom>
          <a:noFill/>
        </p:spPr>
        <p:txBody>
          <a:bodyPr wrap="square" rtlCol="0">
            <a:spAutoFit/>
          </a:bodyPr>
          <a:lstStyle/>
          <a:p>
            <a:r>
              <a:rPr lang="en-US" b="1" dirty="0">
                <a:solidFill>
                  <a:schemeClr val="bg1"/>
                </a:solidFill>
              </a:rPr>
              <a:t>OVERWEIGHT: COUNTRY INCOME CLASSIFICATION</a:t>
            </a:r>
            <a:endParaRPr lang="en-US" dirty="0">
              <a:solidFill>
                <a:schemeClr val="bg1"/>
              </a:solidFill>
            </a:endParaRPr>
          </a:p>
          <a:p>
            <a:r>
              <a:rPr lang="en-US" sz="3600" dirty="0">
                <a:solidFill>
                  <a:schemeClr val="bg1"/>
                </a:solidFill>
              </a:rPr>
              <a:t>Trends, Numbers affected, 2000 and </a:t>
            </a:r>
            <a:r>
              <a:rPr lang="en-US" sz="3600">
                <a:solidFill>
                  <a:schemeClr val="bg1"/>
                </a:solidFill>
              </a:rPr>
              <a:t>2019</a:t>
            </a:r>
            <a:r>
              <a:rPr lang="en-US" sz="3600" dirty="0">
                <a:solidFill>
                  <a:schemeClr val="bg1"/>
                </a:solidFill>
              </a:rPr>
              <a:t>, World Bank</a:t>
            </a:r>
          </a:p>
        </p:txBody>
      </p:sp>
    </p:spTree>
    <p:extLst>
      <p:ext uri="{BB962C8B-B14F-4D97-AF65-F5344CB8AC3E}">
        <p14:creationId xmlns:p14="http://schemas.microsoft.com/office/powerpoint/2010/main" val="4194023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2805" b="1068"/>
          <a:stretch/>
        </p:blipFill>
        <p:spPr>
          <a:xfrm>
            <a:off x="-91524" y="0"/>
            <a:ext cx="12283524" cy="6858000"/>
          </a:xfrm>
          <a:prstGeom prst="rect">
            <a:avLst/>
          </a:prstGeom>
        </p:spPr>
      </p:pic>
      <p:sp>
        <p:nvSpPr>
          <p:cNvPr id="2" name="Title 1"/>
          <p:cNvSpPr>
            <a:spLocks noGrp="1"/>
          </p:cNvSpPr>
          <p:nvPr>
            <p:ph type="title"/>
          </p:nvPr>
        </p:nvSpPr>
        <p:spPr>
          <a:xfrm>
            <a:off x="7239000" y="304800"/>
            <a:ext cx="4724400" cy="1143000"/>
          </a:xfrm>
          <a:effectLst>
            <a:outerShdw blurRad="50800" dist="38100" dir="5400000" algn="t" rotWithShape="0">
              <a:prstClr val="black">
                <a:alpha val="40000"/>
              </a:prstClr>
            </a:outerShdw>
          </a:effectLst>
        </p:spPr>
        <p:txBody>
          <a:bodyPr>
            <a:normAutofit fontScale="90000"/>
          </a:bodyPr>
          <a:lstStyle/>
          <a:p>
            <a:pPr algn="l"/>
            <a:r>
              <a:rPr lang="en-US" dirty="0">
                <a:solidFill>
                  <a:schemeClr val="bg1"/>
                </a:solidFill>
              </a:rPr>
              <a:t>NOTES ON THE DATA </a:t>
            </a:r>
            <a:br>
              <a:rPr lang="en-US" dirty="0">
                <a:solidFill>
                  <a:schemeClr val="bg1"/>
                </a:solidFill>
              </a:rPr>
            </a:br>
            <a:r>
              <a:rPr lang="en-US" dirty="0">
                <a:solidFill>
                  <a:schemeClr val="bg1"/>
                </a:solidFill>
              </a:rPr>
              <a:t>AND METHODOLOGY</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200" y="6248400"/>
            <a:ext cx="1935484" cy="463297"/>
          </a:xfrm>
          <a:prstGeom prst="rect">
            <a:avLst/>
          </a:prstGeom>
        </p:spPr>
      </p:pic>
    </p:spTree>
    <p:extLst>
      <p:ext uri="{BB962C8B-B14F-4D97-AF65-F5344CB8AC3E}">
        <p14:creationId xmlns:p14="http://schemas.microsoft.com/office/powerpoint/2010/main" val="613191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4" name="Rectangle 3"/>
          <p:cNvSpPr/>
          <p:nvPr/>
        </p:nvSpPr>
        <p:spPr>
          <a:xfrm>
            <a:off x="3475795" y="1143000"/>
            <a:ext cx="6125405" cy="5016758"/>
          </a:xfrm>
          <a:prstGeom prst="rect">
            <a:avLst/>
          </a:prstGeom>
        </p:spPr>
        <p:txBody>
          <a:bodyPr wrap="square" numCol="1">
            <a:spAutoFit/>
          </a:bodyPr>
          <a:lstStyle/>
          <a:p>
            <a:r>
              <a:rPr lang="en-US" sz="1600" dirty="0">
                <a:solidFill>
                  <a:schemeClr val="bg1"/>
                </a:solidFill>
              </a:rPr>
              <a:t>Prevalence estimates for stunting and overweight are relatively stable over the course of a calendar year. It is therefore possible to track global and regional changes in these two conditions over time. Wasting and severe wasting are acute conditions that can change frequently and rapidly over the course of a calendar year. This makes it difficult to generate reliable trends over time with the input data available, and as such, this report provides only most recent global and regional estimates.</a:t>
            </a:r>
          </a:p>
          <a:p>
            <a:endParaRPr lang="en-US" sz="1600" dirty="0">
              <a:solidFill>
                <a:schemeClr val="bg1"/>
              </a:solidFill>
            </a:endParaRPr>
          </a:p>
          <a:p>
            <a:r>
              <a:rPr lang="en-US" sz="1600" dirty="0">
                <a:solidFill>
                  <a:schemeClr val="bg1"/>
                </a:solidFill>
              </a:rPr>
              <a:t>The joint global and regional estimates that make up the UNICEF/ WHO/World Bank Group Joint Child Malnutrition Estimates have been generated using a country-level dataset which is mainly comprised of estimates from nationally representative household surveys. These data are collected infrequently (every 3 to 5 years in most countries) and measure malnutrition at one point in time (e.g. during one or several months of field work), making it difficult to capture the rapid fluctuations in wasting that can occur over the course of a given year. Incidence data (i.e. the number of new cases that occur during the calendar year) would allow for better tracking of changes over time; however, these data currently do not exist.</a:t>
            </a:r>
          </a:p>
        </p:txBody>
      </p:sp>
      <p:pic>
        <p:nvPicPr>
          <p:cNvPr id="5" name="Picture 4">
            <a:extLst>
              <a:ext uri="{FF2B5EF4-FFF2-40B4-BE49-F238E27FC236}">
                <a16:creationId xmlns:a16="http://schemas.microsoft.com/office/drawing/2014/main" id="{E151658C-F296-C948-BE87-D349D3353989}"/>
              </a:ext>
            </a:extLst>
          </p:cNvPr>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1066800" y="582443"/>
            <a:ext cx="1267513" cy="1267513"/>
          </a:xfrm>
          <a:prstGeom prst="rect">
            <a:avLst/>
          </a:prstGeom>
        </p:spPr>
      </p:pic>
      <p:pic>
        <p:nvPicPr>
          <p:cNvPr id="6" name="Picture 5">
            <a:extLst>
              <a:ext uri="{FF2B5EF4-FFF2-40B4-BE49-F238E27FC236}">
                <a16:creationId xmlns:a16="http://schemas.microsoft.com/office/drawing/2014/main" id="{6264309B-7D61-2A4C-8253-81F3AD56CB98}"/>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1066800" y="2438400"/>
            <a:ext cx="1268107" cy="1268107"/>
          </a:xfrm>
          <a:prstGeom prst="rect">
            <a:avLst/>
          </a:prstGeom>
        </p:spPr>
      </p:pic>
      <p:pic>
        <p:nvPicPr>
          <p:cNvPr id="7" name="Picture 6">
            <a:extLst>
              <a:ext uri="{FF2B5EF4-FFF2-40B4-BE49-F238E27FC236}">
                <a16:creationId xmlns:a16="http://schemas.microsoft.com/office/drawing/2014/main" id="{CDEA8960-4EFD-F54D-8C55-6103BA9D5881}"/>
              </a:ext>
            </a:extLst>
          </p:cNvPr>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1066800" y="4191000"/>
            <a:ext cx="1268107" cy="1268107"/>
          </a:xfrm>
          <a:prstGeom prst="rect">
            <a:avLst/>
          </a:prstGeom>
        </p:spPr>
      </p:pic>
      <p:sp>
        <p:nvSpPr>
          <p:cNvPr id="9" name="Rectangle 8"/>
          <p:cNvSpPr/>
          <p:nvPr/>
        </p:nvSpPr>
        <p:spPr>
          <a:xfrm>
            <a:off x="3475795" y="533400"/>
            <a:ext cx="6329746" cy="461665"/>
          </a:xfrm>
          <a:prstGeom prst="rect">
            <a:avLst/>
          </a:prstGeom>
        </p:spPr>
        <p:txBody>
          <a:bodyPr wrap="none">
            <a:spAutoFit/>
          </a:bodyPr>
          <a:lstStyle/>
          <a:p>
            <a:r>
              <a:rPr lang="en-US" sz="2400" b="1" dirty="0">
                <a:solidFill>
                  <a:schemeClr val="bg1"/>
                </a:solidFill>
              </a:rPr>
              <a:t>Strengths and weaknesses of malnutrition data</a:t>
            </a:r>
          </a:p>
        </p:txBody>
      </p:sp>
      <p:pic>
        <p:nvPicPr>
          <p:cNvPr id="10" name="Picture 9">
            <a:extLst>
              <a:ext uri="{FF2B5EF4-FFF2-40B4-BE49-F238E27FC236}">
                <a16:creationId xmlns:a16="http://schemas.microsoft.com/office/drawing/2014/main" id="{7EC47E7D-BF66-9B43-96BA-644B739F11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82200" y="6248400"/>
            <a:ext cx="1935484" cy="463297"/>
          </a:xfrm>
          <a:prstGeom prst="rect">
            <a:avLst/>
          </a:prstGeom>
        </p:spPr>
      </p:pic>
    </p:spTree>
    <p:extLst>
      <p:ext uri="{BB962C8B-B14F-4D97-AF65-F5344CB8AC3E}">
        <p14:creationId xmlns:p14="http://schemas.microsoft.com/office/powerpoint/2010/main" val="17841555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4" name="Rectangle 3"/>
          <p:cNvSpPr/>
          <p:nvPr/>
        </p:nvSpPr>
        <p:spPr>
          <a:xfrm>
            <a:off x="363029" y="271075"/>
            <a:ext cx="11676570" cy="646331"/>
          </a:xfrm>
          <a:prstGeom prst="rect">
            <a:avLst/>
          </a:prstGeom>
        </p:spPr>
        <p:txBody>
          <a:bodyPr wrap="square">
            <a:spAutoFit/>
          </a:bodyPr>
          <a:lstStyle/>
          <a:p>
            <a:r>
              <a:rPr lang="en-US" dirty="0">
                <a:solidFill>
                  <a:schemeClr val="bg1"/>
                </a:solidFill>
                <a:latin typeface="+mj-lt"/>
              </a:rPr>
              <a:t>The analysis methods and presentation have remained unchanged from the 2012 report</a:t>
            </a:r>
            <a:r>
              <a:rPr lang="en-US" baseline="30000" dirty="0">
                <a:solidFill>
                  <a:schemeClr val="bg1"/>
                </a:solidFill>
                <a:latin typeface="+mj-lt"/>
              </a:rPr>
              <a:t>1</a:t>
            </a:r>
            <a:r>
              <a:rPr lang="en-US" dirty="0">
                <a:solidFill>
                  <a:schemeClr val="bg1"/>
                </a:solidFill>
                <a:latin typeface="+mj-lt"/>
              </a:rPr>
              <a:t>, except for minor refinements detailed below:</a:t>
            </a:r>
          </a:p>
        </p:txBody>
      </p:sp>
      <p:sp>
        <p:nvSpPr>
          <p:cNvPr id="5" name="TextBox 4"/>
          <p:cNvSpPr txBox="1"/>
          <p:nvPr/>
        </p:nvSpPr>
        <p:spPr>
          <a:xfrm>
            <a:off x="228600" y="6204610"/>
            <a:ext cx="8077200" cy="430887"/>
          </a:xfrm>
          <a:prstGeom prst="rect">
            <a:avLst/>
          </a:prstGeom>
          <a:noFill/>
        </p:spPr>
        <p:txBody>
          <a:bodyPr wrap="square" rtlCol="0">
            <a:spAutoFit/>
          </a:bodyPr>
          <a:lstStyle/>
          <a:p>
            <a:r>
              <a:rPr lang="en-US" sz="1100" dirty="0">
                <a:solidFill>
                  <a:schemeClr val="bg1"/>
                </a:solidFill>
              </a:rPr>
              <a:t>1 United Nations Children’s Fund, World Health Organization, The World Bank. UNICEF-WHO-World Bank Joint Child Malnutrition Estimates. (UNICEF, New York; WHO, Geneva; The World Bank, Washington, DC; 2012).</a:t>
            </a:r>
          </a:p>
        </p:txBody>
      </p:sp>
      <p:sp>
        <p:nvSpPr>
          <p:cNvPr id="7" name="Rectangle 6"/>
          <p:cNvSpPr/>
          <p:nvPr/>
        </p:nvSpPr>
        <p:spPr>
          <a:xfrm>
            <a:off x="363029" y="1148549"/>
            <a:ext cx="2397305" cy="3877985"/>
          </a:xfrm>
          <a:prstGeom prst="rect">
            <a:avLst/>
          </a:prstGeom>
        </p:spPr>
        <p:txBody>
          <a:bodyPr wrap="square">
            <a:spAutoFit/>
          </a:bodyPr>
          <a:lstStyle/>
          <a:p>
            <a:r>
              <a:rPr lang="en-US" sz="1400" b="1" dirty="0">
                <a:solidFill>
                  <a:schemeClr val="bg1"/>
                </a:solidFill>
              </a:rPr>
              <a:t>1. Year assigned to each survey</a:t>
            </a:r>
          </a:p>
          <a:p>
            <a:endParaRPr lang="en-US" sz="1400" b="1" dirty="0">
              <a:solidFill>
                <a:schemeClr val="bg1"/>
              </a:solidFill>
            </a:endParaRPr>
          </a:p>
          <a:p>
            <a:r>
              <a:rPr lang="en-US" sz="1200" dirty="0">
                <a:solidFill>
                  <a:schemeClr val="bg1"/>
                </a:solidFill>
              </a:rPr>
              <a:t>When data collection begins in one calendar year and continues into  the next, the survey year assigned is the one in which most of the fieldwork took place. For example, if a survey was conducted between 1 September 2009 and 28 February 2010, the year 2009 would be assigned, since the majority of data collection took place in that year (i.e., four months in 2009 versus two months in 2010). This method has been used since the 2013 edition (prior to that, the latter year was used by default – e.g., 2010 in the example above).</a:t>
            </a:r>
          </a:p>
        </p:txBody>
      </p:sp>
      <p:sp>
        <p:nvSpPr>
          <p:cNvPr id="8" name="Rectangle 7"/>
          <p:cNvSpPr/>
          <p:nvPr/>
        </p:nvSpPr>
        <p:spPr>
          <a:xfrm>
            <a:off x="3211542" y="1120272"/>
            <a:ext cx="2139591" cy="3139321"/>
          </a:xfrm>
          <a:prstGeom prst="rect">
            <a:avLst/>
          </a:prstGeom>
        </p:spPr>
        <p:txBody>
          <a:bodyPr wrap="square">
            <a:spAutoFit/>
          </a:bodyPr>
          <a:lstStyle/>
          <a:p>
            <a:r>
              <a:rPr lang="en-US" sz="1400" b="1" dirty="0">
                <a:solidFill>
                  <a:schemeClr val="bg1"/>
                </a:solidFill>
              </a:rPr>
              <a:t>2. Final reports only</a:t>
            </a:r>
          </a:p>
          <a:p>
            <a:endParaRPr lang="en-US" sz="1400" b="1" dirty="0">
              <a:solidFill>
                <a:schemeClr val="bg1"/>
              </a:solidFill>
            </a:endParaRPr>
          </a:p>
          <a:p>
            <a:endParaRPr lang="en-US" sz="1400" b="1" dirty="0">
              <a:solidFill>
                <a:schemeClr val="bg1"/>
              </a:solidFill>
            </a:endParaRPr>
          </a:p>
          <a:p>
            <a:r>
              <a:rPr lang="en-US" sz="1200" dirty="0">
                <a:solidFill>
                  <a:schemeClr val="bg1"/>
                </a:solidFill>
              </a:rPr>
              <a:t>As of the 2014 edition, the country-level dataset used to generate the global and regional joint malnutrition estimates is based only on final survey results. Preliminary survey results are no longer included in the</a:t>
            </a:r>
          </a:p>
          <a:p>
            <a:r>
              <a:rPr lang="en-US" sz="1200" dirty="0">
                <a:solidFill>
                  <a:schemeClr val="bg1"/>
                </a:solidFill>
              </a:rPr>
              <a:t>dataset since the data are sometimes retracted or change significantly</a:t>
            </a:r>
          </a:p>
          <a:p>
            <a:r>
              <a:rPr lang="en-US" sz="1200" dirty="0">
                <a:solidFill>
                  <a:schemeClr val="bg1"/>
                </a:solidFill>
              </a:rPr>
              <a:t>when the final version is released.</a:t>
            </a:r>
          </a:p>
        </p:txBody>
      </p:sp>
      <p:cxnSp>
        <p:nvCxnSpPr>
          <p:cNvPr id="10" name="Straight Connector 9"/>
          <p:cNvCxnSpPr/>
          <p:nvPr/>
        </p:nvCxnSpPr>
        <p:spPr>
          <a:xfrm>
            <a:off x="3124200" y="1120272"/>
            <a:ext cx="0" cy="4114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791200" y="1164848"/>
            <a:ext cx="0" cy="4114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960732" y="1120272"/>
            <a:ext cx="2726061" cy="4108817"/>
          </a:xfrm>
          <a:prstGeom prst="rect">
            <a:avLst/>
          </a:prstGeom>
        </p:spPr>
        <p:txBody>
          <a:bodyPr wrap="square">
            <a:spAutoFit/>
          </a:bodyPr>
          <a:lstStyle/>
          <a:p>
            <a:r>
              <a:rPr lang="en-US" sz="1400" b="1" dirty="0">
                <a:solidFill>
                  <a:schemeClr val="bg1"/>
                </a:solidFill>
              </a:rPr>
              <a:t>3. Updated data sources</a:t>
            </a:r>
          </a:p>
          <a:p>
            <a:endParaRPr lang="en-US" sz="1400" b="1" dirty="0">
              <a:solidFill>
                <a:schemeClr val="bg1"/>
              </a:solidFill>
            </a:endParaRPr>
          </a:p>
          <a:p>
            <a:endParaRPr lang="en-US" sz="1200" b="1" dirty="0">
              <a:solidFill>
                <a:schemeClr val="bg1"/>
              </a:solidFill>
            </a:endParaRPr>
          </a:p>
          <a:p>
            <a:r>
              <a:rPr lang="en-US" sz="1100" dirty="0" err="1">
                <a:solidFill>
                  <a:schemeClr val="bg1"/>
                </a:solidFill>
              </a:rPr>
              <a:t>i</a:t>
            </a:r>
            <a:r>
              <a:rPr lang="en-US" sz="1100" dirty="0">
                <a:solidFill>
                  <a:schemeClr val="bg1"/>
                </a:solidFill>
              </a:rPr>
              <a:t>. The updated joint dataset includes:</a:t>
            </a:r>
          </a:p>
          <a:p>
            <a:r>
              <a:rPr lang="en-US" sz="1100" dirty="0">
                <a:solidFill>
                  <a:schemeClr val="bg1"/>
                </a:solidFill>
              </a:rPr>
              <a:t>• 854 nationally representative surveys;</a:t>
            </a:r>
          </a:p>
          <a:p>
            <a:r>
              <a:rPr lang="en-US" sz="1100" dirty="0">
                <a:solidFill>
                  <a:schemeClr val="bg1"/>
                </a:solidFill>
              </a:rPr>
              <a:t>• data from 152 countries and territories, representing more than 90 per cent of all children under 5 globally (population coverage varies by regions and periods). The majority of data available are from low- and middle-income countries – more efforts are needed to generate data from high-income countries.</a:t>
            </a:r>
          </a:p>
          <a:p>
            <a:r>
              <a:rPr lang="en-US" sz="1100" dirty="0">
                <a:solidFill>
                  <a:schemeClr val="bg1"/>
                </a:solidFill>
              </a:rPr>
              <a:t>ii. The under 5 population estimates were based on The United Nations World Population Prospects, 2017 Revision. These were used as weighting factors for each country survey to derive the regional and global prevalence estimates and calculate the numbers affected.</a:t>
            </a:r>
          </a:p>
          <a:p>
            <a:r>
              <a:rPr lang="en-US" sz="1100" dirty="0">
                <a:solidFill>
                  <a:schemeClr val="bg1"/>
                </a:solidFill>
              </a:rPr>
              <a:t>iii. Regional and country income classifications were based on FY19 World Bank income classification</a:t>
            </a:r>
            <a:r>
              <a:rPr lang="en-US" sz="1200" dirty="0">
                <a:solidFill>
                  <a:schemeClr val="bg1"/>
                </a:solidFill>
              </a:rPr>
              <a:t>.</a:t>
            </a:r>
          </a:p>
        </p:txBody>
      </p:sp>
      <p:cxnSp>
        <p:nvCxnSpPr>
          <p:cNvPr id="13" name="Straight Connector 12"/>
          <p:cNvCxnSpPr/>
          <p:nvPr/>
        </p:nvCxnSpPr>
        <p:spPr>
          <a:xfrm>
            <a:off x="8839200" y="1215717"/>
            <a:ext cx="0" cy="4114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8991600" y="1143816"/>
            <a:ext cx="2438400" cy="4216539"/>
          </a:xfrm>
          <a:prstGeom prst="rect">
            <a:avLst/>
          </a:prstGeom>
        </p:spPr>
        <p:txBody>
          <a:bodyPr wrap="square">
            <a:spAutoFit/>
          </a:bodyPr>
          <a:lstStyle/>
          <a:p>
            <a:r>
              <a:rPr lang="en-US" sz="1400" b="1" dirty="0">
                <a:solidFill>
                  <a:schemeClr val="bg1"/>
                </a:solidFill>
              </a:rPr>
              <a:t>4. Footnotes on population coverage</a:t>
            </a:r>
          </a:p>
          <a:p>
            <a:endParaRPr lang="en-US" sz="1200" b="1" dirty="0">
              <a:solidFill>
                <a:schemeClr val="bg1"/>
              </a:solidFill>
            </a:endParaRPr>
          </a:p>
          <a:p>
            <a:r>
              <a:rPr lang="en-US" sz="1200" dirty="0">
                <a:solidFill>
                  <a:schemeClr val="bg1"/>
                </a:solidFill>
              </a:rPr>
              <a:t>As started in the 2014 edition, a separate exercise was conducted to assess population coverage. This was important in order to alert the reader, via footnotes, to instances where the data should be interpreted with caution due to low population coverage (defined as less than 50 per cent). A conservative method was applied looking at available data within mutually exclusive five-year periods around the projected years.</a:t>
            </a:r>
          </a:p>
          <a:p>
            <a:endParaRPr lang="en-US" sz="1200" dirty="0">
              <a:solidFill>
                <a:schemeClr val="bg1"/>
              </a:solidFill>
            </a:endParaRPr>
          </a:p>
          <a:p>
            <a:endParaRPr lang="en-US" sz="1200" dirty="0">
              <a:solidFill>
                <a:schemeClr val="bg1"/>
              </a:solidFill>
            </a:endParaRPr>
          </a:p>
          <a:p>
            <a:endParaRPr lang="en-US" sz="1200" dirty="0">
              <a:solidFill>
                <a:schemeClr val="bg1"/>
              </a:solidFill>
            </a:endParaRPr>
          </a:p>
          <a:p>
            <a:endParaRPr lang="en-US" sz="1200" dirty="0">
              <a:solidFill>
                <a:schemeClr val="bg1"/>
              </a:solidFill>
            </a:endParaRPr>
          </a:p>
          <a:p>
            <a:endParaRPr lang="en-US" sz="1200" dirty="0">
              <a:solidFill>
                <a:schemeClr val="bg1"/>
              </a:solidFill>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2200" y="6248400"/>
            <a:ext cx="1935484" cy="463297"/>
          </a:xfrm>
          <a:prstGeom prst="rect">
            <a:avLst/>
          </a:prstGeom>
        </p:spPr>
      </p:pic>
    </p:spTree>
    <p:extLst>
      <p:ext uri="{BB962C8B-B14F-4D97-AF65-F5344CB8AC3E}">
        <p14:creationId xmlns:p14="http://schemas.microsoft.com/office/powerpoint/2010/main" val="781318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4" name="Rectangle 3"/>
          <p:cNvSpPr/>
          <p:nvPr/>
        </p:nvSpPr>
        <p:spPr>
          <a:xfrm>
            <a:off x="457200" y="1524000"/>
            <a:ext cx="4191000" cy="4308872"/>
          </a:xfrm>
          <a:prstGeom prst="rect">
            <a:avLst/>
          </a:prstGeom>
        </p:spPr>
        <p:txBody>
          <a:bodyPr wrap="square">
            <a:spAutoFit/>
          </a:bodyPr>
          <a:lstStyle/>
          <a:p>
            <a:r>
              <a:rPr lang="en-US" sz="1400" b="1" dirty="0">
                <a:solidFill>
                  <a:schemeClr val="bg1"/>
                </a:solidFill>
              </a:rPr>
              <a:t>5. Prevalence thresholds for wasting, overweight and</a:t>
            </a:r>
          </a:p>
          <a:p>
            <a:r>
              <a:rPr lang="en-US" sz="1400" b="1" dirty="0">
                <a:solidFill>
                  <a:schemeClr val="bg1"/>
                </a:solidFill>
              </a:rPr>
              <a:t>stunting in children under 5 years</a:t>
            </a:r>
          </a:p>
          <a:p>
            <a:endParaRPr lang="en-US" sz="1200" b="1" dirty="0">
              <a:solidFill>
                <a:schemeClr val="bg1"/>
              </a:solidFill>
            </a:endParaRPr>
          </a:p>
          <a:p>
            <a:r>
              <a:rPr lang="en-US" sz="1400" dirty="0">
                <a:solidFill>
                  <a:schemeClr val="bg1"/>
                </a:solidFill>
              </a:rPr>
              <a:t>New thresholds, presented in the table on the right, were established through the WHO-UNICEF Technical Advisory Group on Nutrition Monitoring (TEAM)</a:t>
            </a:r>
            <a:r>
              <a:rPr lang="en-US" sz="1400" baseline="30000" dirty="0">
                <a:solidFill>
                  <a:schemeClr val="bg1"/>
                </a:solidFill>
              </a:rPr>
              <a:t>2</a:t>
            </a:r>
            <a:r>
              <a:rPr lang="en-US" sz="1400" dirty="0">
                <a:solidFill>
                  <a:schemeClr val="bg1"/>
                </a:solidFill>
              </a:rPr>
              <a:t> and have been used for development of prevalence-based maps in this brochure. The thresholds were developed in relation to standard deviations (SD) of the normative WHO Child Growth Standards. The international definition of ‘normal’ (two SD from the WHO standards median) defines the first threshold, which includes 2.3% of the area under the normalized distribution. Multipliers of this “very low” level (rounded to 2.5%) set the basis to establish subsequent thresholds.</a:t>
            </a:r>
          </a:p>
          <a:p>
            <a:endParaRPr lang="en-US" sz="1400" dirty="0">
              <a:solidFill>
                <a:schemeClr val="bg1"/>
              </a:solidFill>
            </a:endParaRPr>
          </a:p>
          <a:p>
            <a:endParaRPr lang="en-US" sz="1400" dirty="0">
              <a:solidFill>
                <a:schemeClr val="bg1"/>
              </a:solidFill>
            </a:endParaRPr>
          </a:p>
          <a:p>
            <a:endParaRPr lang="en-US" sz="1200" dirty="0">
              <a:solidFill>
                <a:schemeClr val="bg1"/>
              </a:solidFill>
            </a:endParaRPr>
          </a:p>
          <a:p>
            <a:endParaRPr lang="en-US" sz="1200" dirty="0">
              <a:solidFill>
                <a:schemeClr val="bg1"/>
              </a:solidFill>
            </a:endParaRPr>
          </a:p>
        </p:txBody>
      </p:sp>
      <p:sp>
        <p:nvSpPr>
          <p:cNvPr id="5" name="Rectangle 4"/>
          <p:cNvSpPr/>
          <p:nvPr/>
        </p:nvSpPr>
        <p:spPr>
          <a:xfrm>
            <a:off x="457200" y="238665"/>
            <a:ext cx="11582399" cy="646331"/>
          </a:xfrm>
          <a:prstGeom prst="rect">
            <a:avLst/>
          </a:prstGeom>
        </p:spPr>
        <p:txBody>
          <a:bodyPr wrap="square">
            <a:spAutoFit/>
          </a:bodyPr>
          <a:lstStyle/>
          <a:p>
            <a:r>
              <a:rPr lang="en-US" dirty="0">
                <a:solidFill>
                  <a:schemeClr val="bg1"/>
                </a:solidFill>
                <a:latin typeface="+mj-lt"/>
              </a:rPr>
              <a:t>The analysis methods and presentation have remained unchanged from the 2012 report</a:t>
            </a:r>
            <a:r>
              <a:rPr lang="en-US" baseline="30000" dirty="0">
                <a:solidFill>
                  <a:schemeClr val="bg1"/>
                </a:solidFill>
                <a:latin typeface="+mj-lt"/>
              </a:rPr>
              <a:t>1</a:t>
            </a:r>
            <a:r>
              <a:rPr lang="en-US" dirty="0">
                <a:solidFill>
                  <a:schemeClr val="bg1"/>
                </a:solidFill>
                <a:latin typeface="+mj-lt"/>
              </a:rPr>
              <a:t>, except for minor refinements detailed below:</a:t>
            </a:r>
          </a:p>
        </p:txBody>
      </p:sp>
      <p:sp>
        <p:nvSpPr>
          <p:cNvPr id="6" name="TextBox 5"/>
          <p:cNvSpPr txBox="1"/>
          <p:nvPr/>
        </p:nvSpPr>
        <p:spPr>
          <a:xfrm>
            <a:off x="228600" y="6054746"/>
            <a:ext cx="9601200" cy="769441"/>
          </a:xfrm>
          <a:prstGeom prst="rect">
            <a:avLst/>
          </a:prstGeom>
          <a:noFill/>
        </p:spPr>
        <p:txBody>
          <a:bodyPr wrap="square" rtlCol="0">
            <a:spAutoFit/>
          </a:bodyPr>
          <a:lstStyle/>
          <a:p>
            <a:r>
              <a:rPr lang="en-US" sz="1100" dirty="0">
                <a:solidFill>
                  <a:schemeClr val="bg1"/>
                </a:solidFill>
              </a:rPr>
              <a:t>1 United Nations Children’s Fund, World Health Organization, The World Bank. UNICEF-WHO-World Bank Joint Child Malnutrition Estimates. (UNICEF, New York; WHO, Geneva; The World Bank, Washington, DC; 2012).</a:t>
            </a:r>
          </a:p>
          <a:p>
            <a:r>
              <a:rPr lang="en-US" sz="1100" dirty="0">
                <a:solidFill>
                  <a:schemeClr val="bg1"/>
                </a:solidFill>
              </a:rPr>
              <a:t>2 de </a:t>
            </a:r>
            <a:r>
              <a:rPr lang="en-US" sz="1100" dirty="0" err="1">
                <a:solidFill>
                  <a:schemeClr val="bg1"/>
                </a:solidFill>
              </a:rPr>
              <a:t>Onis</a:t>
            </a:r>
            <a:r>
              <a:rPr lang="en-US" sz="1100" dirty="0">
                <a:solidFill>
                  <a:schemeClr val="bg1"/>
                </a:solidFill>
              </a:rPr>
              <a:t>, M., et al. (2018). Prevalence thresholds for wasting, overweight and stunting in children under 5 years. Public health nutrition, 22(1), 175–179.</a:t>
            </a:r>
          </a:p>
          <a:p>
            <a:endParaRPr lang="en-US" sz="1100" dirty="0">
              <a:solidFill>
                <a:schemeClr val="bg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622269877"/>
              </p:ext>
            </p:extLst>
          </p:nvPr>
        </p:nvGraphicFramePr>
        <p:xfrm>
          <a:off x="6248400" y="1710506"/>
          <a:ext cx="4800600" cy="2804160"/>
        </p:xfrm>
        <a:graphic>
          <a:graphicData uri="http://schemas.openxmlformats.org/drawingml/2006/table">
            <a:tbl>
              <a:tblPr firstRow="1" bandRow="1">
                <a:tableStyleId>{5C22544A-7EE6-4342-B048-85BDC9FD1C3A}</a:tableStyleId>
              </a:tblPr>
              <a:tblGrid>
                <a:gridCol w="1200150">
                  <a:extLst>
                    <a:ext uri="{9D8B030D-6E8A-4147-A177-3AD203B41FA5}">
                      <a16:colId xmlns:a16="http://schemas.microsoft.com/office/drawing/2014/main" val="20000"/>
                    </a:ext>
                  </a:extLst>
                </a:gridCol>
                <a:gridCol w="161925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tblGrid>
              <a:tr h="370840">
                <a:tc rowSpan="2">
                  <a:txBody>
                    <a:bodyPr/>
                    <a:lstStyle/>
                    <a:p>
                      <a:pPr algn="ctr"/>
                      <a:r>
                        <a:rPr lang="en-US" dirty="0">
                          <a:solidFill>
                            <a:srgbClr val="00B0F0"/>
                          </a:solidFill>
                        </a:rPr>
                        <a:t>Labels</a:t>
                      </a:r>
                    </a:p>
                  </a:txBody>
                  <a:tcPr anchor="b">
                    <a:lnR w="38100" cap="flat" cmpd="sng" algn="ctr">
                      <a:solidFill>
                        <a:schemeClr val="bg1"/>
                      </a:solidFill>
                      <a:prstDash val="solid"/>
                      <a:round/>
                      <a:headEnd type="none" w="med" len="med"/>
                      <a:tailEnd type="none" w="med" len="med"/>
                    </a:lnR>
                    <a:solidFill>
                      <a:schemeClr val="bg1"/>
                    </a:solidFill>
                  </a:tcPr>
                </a:tc>
                <a:tc gridSpan="2">
                  <a:txBody>
                    <a:bodyPr/>
                    <a:lstStyle/>
                    <a:p>
                      <a:pPr algn="ctr"/>
                      <a:r>
                        <a:rPr lang="en-US" dirty="0">
                          <a:solidFill>
                            <a:srgbClr val="00B0F0"/>
                          </a:solidFill>
                        </a:rPr>
                        <a:t>Prevalence</a:t>
                      </a:r>
                      <a:r>
                        <a:rPr lang="en-US" baseline="0" dirty="0">
                          <a:solidFill>
                            <a:srgbClr val="00B0F0"/>
                          </a:solidFill>
                        </a:rPr>
                        <a:t> thresholds (%)</a:t>
                      </a:r>
                      <a:endParaRPr lang="en-US" dirty="0">
                        <a:solidFill>
                          <a:srgbClr val="00B0F0"/>
                        </a:solidFill>
                      </a:endParaRPr>
                    </a:p>
                  </a:txBody>
                  <a:tcPr>
                    <a:lnL w="38100" cap="flat" cmpd="sng" algn="ctr">
                      <a:solidFill>
                        <a:schemeClr val="bg1"/>
                      </a:solidFill>
                      <a:prstDash val="solid"/>
                      <a:round/>
                      <a:headEnd type="none" w="med" len="med"/>
                      <a:tailEnd type="none" w="med" len="med"/>
                    </a:lnL>
                    <a:lnB w="38100" cmpd="sng">
                      <a:noFill/>
                    </a:lnB>
                    <a:solidFill>
                      <a:schemeClr val="bg1"/>
                    </a:solidFill>
                  </a:tcPr>
                </a:tc>
                <a:tc hMerge="1">
                  <a:txBody>
                    <a:bodyPr/>
                    <a:lstStyle/>
                    <a:p>
                      <a:endParaRPr lang="en-US" dirty="0">
                        <a:solidFill>
                          <a:schemeClr val="bg1"/>
                        </a:solidFill>
                      </a:endParaRPr>
                    </a:p>
                  </a:txBody>
                  <a:tcPr>
                    <a:noFill/>
                  </a:tcPr>
                </a:tc>
                <a:extLst>
                  <a:ext uri="{0D108BD9-81ED-4DB2-BD59-A6C34878D82A}">
                    <a16:rowId xmlns:a16="http://schemas.microsoft.com/office/drawing/2014/main" val="10000"/>
                  </a:ext>
                </a:extLst>
              </a:tr>
              <a:tr h="370840">
                <a:tc vMerge="1">
                  <a:txBody>
                    <a:bodyPr/>
                    <a:lstStyle/>
                    <a:p>
                      <a:endParaRPr lang="en-US" dirty="0">
                        <a:solidFill>
                          <a:schemeClr val="bg1"/>
                        </a:solidFill>
                      </a:endParaRPr>
                    </a:p>
                  </a:txBody>
                  <a:tcPr>
                    <a:noFill/>
                  </a:tcPr>
                </a:tc>
                <a:tc>
                  <a:txBody>
                    <a:bodyPr/>
                    <a:lstStyle/>
                    <a:p>
                      <a:pPr algn="ctr"/>
                      <a:r>
                        <a:rPr lang="en-US" sz="1600" dirty="0">
                          <a:solidFill>
                            <a:srgbClr val="00B0F0"/>
                          </a:solidFill>
                        </a:rPr>
                        <a:t>Stunting</a:t>
                      </a:r>
                    </a:p>
                  </a:txBody>
                  <a:tcPr>
                    <a:lnL w="38100" cap="flat" cmpd="sng" algn="ctr">
                      <a:solidFill>
                        <a:schemeClr val="bg1"/>
                      </a:solidFill>
                      <a:prstDash val="solid"/>
                      <a:round/>
                      <a:headEnd type="none" w="med" len="med"/>
                      <a:tailEnd type="none" w="med" len="med"/>
                    </a:lnL>
                    <a:lnT w="38100" cmpd="sng">
                      <a:noFill/>
                    </a:lnT>
                    <a:lnB w="38100" cap="flat" cmpd="sng" algn="ctr">
                      <a:solidFill>
                        <a:schemeClr val="bg1"/>
                      </a:solidFill>
                      <a:prstDash val="solid"/>
                      <a:round/>
                      <a:headEnd type="none" w="med" len="med"/>
                      <a:tailEnd type="none" w="med" len="med"/>
                    </a:lnB>
                    <a:solidFill>
                      <a:schemeClr val="bg1"/>
                    </a:solidFill>
                  </a:tcPr>
                </a:tc>
                <a:tc>
                  <a:txBody>
                    <a:bodyPr/>
                    <a:lstStyle/>
                    <a:p>
                      <a:pPr algn="ctr"/>
                      <a:r>
                        <a:rPr lang="en-US" sz="1600" dirty="0">
                          <a:solidFill>
                            <a:srgbClr val="00B0F0"/>
                          </a:solidFill>
                        </a:rPr>
                        <a:t>Overweight</a:t>
                      </a:r>
                      <a:r>
                        <a:rPr lang="en-US" sz="1600" baseline="0" dirty="0">
                          <a:solidFill>
                            <a:srgbClr val="00B0F0"/>
                          </a:solidFill>
                        </a:rPr>
                        <a:t> </a:t>
                      </a:r>
                    </a:p>
                    <a:p>
                      <a:pPr algn="ctr"/>
                      <a:r>
                        <a:rPr lang="en-US" sz="1600" baseline="0" dirty="0">
                          <a:solidFill>
                            <a:srgbClr val="00B0F0"/>
                          </a:solidFill>
                        </a:rPr>
                        <a:t>and Wasting</a:t>
                      </a:r>
                      <a:endParaRPr lang="en-US" sz="1600" dirty="0">
                        <a:solidFill>
                          <a:srgbClr val="00B0F0"/>
                        </a:solidFill>
                      </a:endParaRPr>
                    </a:p>
                  </a:txBody>
                  <a:tcPr>
                    <a:lnT w="38100" cmpd="sng">
                      <a:noFill/>
                    </a:lnT>
                    <a:lnB w="381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algn="ctr"/>
                      <a:r>
                        <a:rPr lang="en-US" dirty="0">
                          <a:solidFill>
                            <a:schemeClr val="bg1"/>
                          </a:solidFill>
                        </a:rPr>
                        <a:t>Very Low</a:t>
                      </a:r>
                    </a:p>
                  </a:txBody>
                  <a:tcPr>
                    <a:lnL w="12700" cmpd="sng">
                      <a:noFill/>
                    </a:lnL>
                    <a:noFill/>
                  </a:tcPr>
                </a:tc>
                <a:tc>
                  <a:txBody>
                    <a:bodyPr/>
                    <a:lstStyle/>
                    <a:p>
                      <a:pPr algn="ctr"/>
                      <a:r>
                        <a:rPr lang="en-US" dirty="0">
                          <a:solidFill>
                            <a:schemeClr val="bg1"/>
                          </a:solidFill>
                        </a:rPr>
                        <a:t>&lt;2.5</a:t>
                      </a:r>
                    </a:p>
                  </a:txBody>
                  <a:tcPr>
                    <a:lnT w="38100" cap="flat" cmpd="sng" algn="ctr">
                      <a:solidFill>
                        <a:schemeClr val="bg1"/>
                      </a:solidFill>
                      <a:prstDash val="solid"/>
                      <a:round/>
                      <a:headEnd type="none" w="med" len="med"/>
                      <a:tailEnd type="none" w="med" len="med"/>
                    </a:lnT>
                    <a:noFill/>
                  </a:tcPr>
                </a:tc>
                <a:tc>
                  <a:txBody>
                    <a:bodyPr/>
                    <a:lstStyle/>
                    <a:p>
                      <a:pPr algn="ctr"/>
                      <a:r>
                        <a:rPr lang="en-US" dirty="0">
                          <a:solidFill>
                            <a:schemeClr val="bg1"/>
                          </a:solidFill>
                        </a:rPr>
                        <a:t>&lt;2.5</a:t>
                      </a:r>
                    </a:p>
                  </a:txBody>
                  <a:tcPr>
                    <a:lnR w="12700" cmpd="sng">
                      <a:noFill/>
                    </a:lnR>
                    <a:lnT w="381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10002"/>
                  </a:ext>
                </a:extLst>
              </a:tr>
              <a:tr h="370840">
                <a:tc>
                  <a:txBody>
                    <a:bodyPr/>
                    <a:lstStyle/>
                    <a:p>
                      <a:pPr algn="ctr"/>
                      <a:r>
                        <a:rPr lang="en-US" dirty="0">
                          <a:solidFill>
                            <a:schemeClr val="bg1"/>
                          </a:solidFill>
                        </a:rPr>
                        <a:t>Low</a:t>
                      </a:r>
                    </a:p>
                  </a:txBody>
                  <a:tcPr>
                    <a:lnL w="12700" cmpd="sng">
                      <a:noFill/>
                    </a:lnL>
                    <a:noFill/>
                  </a:tcPr>
                </a:tc>
                <a:tc>
                  <a:txBody>
                    <a:bodyPr/>
                    <a:lstStyle/>
                    <a:p>
                      <a:pPr algn="ctr"/>
                      <a:r>
                        <a:rPr lang="en-US" dirty="0">
                          <a:solidFill>
                            <a:schemeClr val="bg1"/>
                          </a:solidFill>
                        </a:rPr>
                        <a:t>2.5 – &lt; 10</a:t>
                      </a:r>
                    </a:p>
                  </a:txBody>
                  <a:tcPr>
                    <a:noFill/>
                  </a:tcPr>
                </a:tc>
                <a:tc>
                  <a:txBody>
                    <a:bodyPr/>
                    <a:lstStyle/>
                    <a:p>
                      <a:pPr algn="ctr"/>
                      <a:r>
                        <a:rPr lang="en-US" dirty="0">
                          <a:solidFill>
                            <a:schemeClr val="bg1"/>
                          </a:solidFill>
                        </a:rPr>
                        <a:t>2.5 – &lt; 5</a:t>
                      </a:r>
                    </a:p>
                  </a:txBody>
                  <a:tcPr>
                    <a:lnR w="12700" cmpd="sng">
                      <a:noFill/>
                    </a:lnR>
                    <a:noFill/>
                  </a:tcPr>
                </a:tc>
                <a:extLst>
                  <a:ext uri="{0D108BD9-81ED-4DB2-BD59-A6C34878D82A}">
                    <a16:rowId xmlns:a16="http://schemas.microsoft.com/office/drawing/2014/main" val="10003"/>
                  </a:ext>
                </a:extLst>
              </a:tr>
              <a:tr h="370840">
                <a:tc>
                  <a:txBody>
                    <a:bodyPr/>
                    <a:lstStyle/>
                    <a:p>
                      <a:pPr algn="ctr"/>
                      <a:r>
                        <a:rPr lang="en-US" dirty="0">
                          <a:solidFill>
                            <a:schemeClr val="bg1"/>
                          </a:solidFill>
                        </a:rPr>
                        <a:t>Medium</a:t>
                      </a:r>
                    </a:p>
                  </a:txBody>
                  <a:tcPr>
                    <a:lnL w="12700" cmpd="sng">
                      <a:noFill/>
                    </a:lnL>
                    <a:noFill/>
                  </a:tcPr>
                </a:tc>
                <a:tc>
                  <a:txBody>
                    <a:bodyPr/>
                    <a:lstStyle/>
                    <a:p>
                      <a:pPr algn="ctr"/>
                      <a:r>
                        <a:rPr lang="en-US" dirty="0">
                          <a:solidFill>
                            <a:schemeClr val="bg1"/>
                          </a:solidFill>
                        </a:rPr>
                        <a:t>10 – &lt; 20</a:t>
                      </a:r>
                    </a:p>
                  </a:txBody>
                  <a:tcPr>
                    <a:noFill/>
                  </a:tcPr>
                </a:tc>
                <a:tc>
                  <a:txBody>
                    <a:bodyPr/>
                    <a:lstStyle/>
                    <a:p>
                      <a:pPr algn="ctr"/>
                      <a:r>
                        <a:rPr lang="en-US" dirty="0">
                          <a:solidFill>
                            <a:schemeClr val="bg1"/>
                          </a:solidFill>
                        </a:rPr>
                        <a:t>5 – &lt; 10</a:t>
                      </a:r>
                    </a:p>
                  </a:txBody>
                  <a:tcPr>
                    <a:lnR w="12700" cmpd="sng">
                      <a:noFill/>
                    </a:lnR>
                    <a:noFill/>
                  </a:tcPr>
                </a:tc>
                <a:extLst>
                  <a:ext uri="{0D108BD9-81ED-4DB2-BD59-A6C34878D82A}">
                    <a16:rowId xmlns:a16="http://schemas.microsoft.com/office/drawing/2014/main" val="10004"/>
                  </a:ext>
                </a:extLst>
              </a:tr>
              <a:tr h="370840">
                <a:tc>
                  <a:txBody>
                    <a:bodyPr/>
                    <a:lstStyle/>
                    <a:p>
                      <a:pPr algn="ctr"/>
                      <a:r>
                        <a:rPr lang="en-US" dirty="0">
                          <a:solidFill>
                            <a:schemeClr val="bg1"/>
                          </a:solidFill>
                        </a:rPr>
                        <a:t>High</a:t>
                      </a:r>
                    </a:p>
                  </a:txBody>
                  <a:tcPr>
                    <a:lnL w="12700" cmpd="sng">
                      <a:noFill/>
                    </a:lnL>
                    <a:noFill/>
                  </a:tcPr>
                </a:tc>
                <a:tc>
                  <a:txBody>
                    <a:bodyPr/>
                    <a:lstStyle/>
                    <a:p>
                      <a:pPr algn="ctr"/>
                      <a:r>
                        <a:rPr lang="en-US" dirty="0">
                          <a:solidFill>
                            <a:schemeClr val="bg1"/>
                          </a:solidFill>
                        </a:rPr>
                        <a:t>20 – &lt; 30</a:t>
                      </a:r>
                    </a:p>
                  </a:txBody>
                  <a:tcPr>
                    <a:noFill/>
                  </a:tcPr>
                </a:tc>
                <a:tc>
                  <a:txBody>
                    <a:bodyPr/>
                    <a:lstStyle/>
                    <a:p>
                      <a:pPr algn="ctr"/>
                      <a:r>
                        <a:rPr lang="en-US" dirty="0">
                          <a:solidFill>
                            <a:schemeClr val="bg1"/>
                          </a:solidFill>
                        </a:rPr>
                        <a:t>10 – &lt; 15</a:t>
                      </a:r>
                    </a:p>
                  </a:txBody>
                  <a:tcPr>
                    <a:lnR w="12700" cmpd="sng">
                      <a:noFill/>
                    </a:lnR>
                    <a:noFill/>
                  </a:tcPr>
                </a:tc>
                <a:extLst>
                  <a:ext uri="{0D108BD9-81ED-4DB2-BD59-A6C34878D82A}">
                    <a16:rowId xmlns:a16="http://schemas.microsoft.com/office/drawing/2014/main" val="10005"/>
                  </a:ext>
                </a:extLst>
              </a:tr>
              <a:tr h="370840">
                <a:tc>
                  <a:txBody>
                    <a:bodyPr/>
                    <a:lstStyle/>
                    <a:p>
                      <a:pPr algn="ctr"/>
                      <a:r>
                        <a:rPr lang="en-US" dirty="0">
                          <a:solidFill>
                            <a:schemeClr val="bg1"/>
                          </a:solidFill>
                        </a:rPr>
                        <a:t>Very high</a:t>
                      </a:r>
                    </a:p>
                  </a:txBody>
                  <a:tcPr>
                    <a:lnL w="12700" cmpd="sng">
                      <a:noFill/>
                    </a:lnL>
                    <a:lnB w="12700" cmpd="sng">
                      <a:noFill/>
                    </a:lnB>
                    <a:noFill/>
                  </a:tcPr>
                </a:tc>
                <a:tc>
                  <a:txBody>
                    <a:bodyPr/>
                    <a:lstStyle/>
                    <a:p>
                      <a:pPr algn="ctr"/>
                      <a:r>
                        <a:rPr lang="en-US" sz="1800" b="0" i="0" u="none" strike="noStrike" kern="1200" baseline="0" dirty="0">
                          <a:solidFill>
                            <a:schemeClr val="bg1"/>
                          </a:solidFill>
                          <a:latin typeface="+mn-lt"/>
                          <a:ea typeface="+mn-ea"/>
                          <a:cs typeface="+mn-cs"/>
                        </a:rPr>
                        <a:t>≥ 30</a:t>
                      </a:r>
                      <a:endParaRPr lang="en-US" dirty="0">
                        <a:solidFill>
                          <a:schemeClr val="bg1"/>
                        </a:solidFill>
                      </a:endParaRPr>
                    </a:p>
                  </a:txBody>
                  <a:tcPr>
                    <a:lnB w="12700" cmpd="sng">
                      <a:noFill/>
                    </a:lnB>
                    <a:noFill/>
                  </a:tcPr>
                </a:tc>
                <a:tc>
                  <a:txBody>
                    <a:bodyPr/>
                    <a:lstStyle/>
                    <a:p>
                      <a:pPr algn="ctr"/>
                      <a:r>
                        <a:rPr lang="en-US" sz="1800" b="0" i="0" u="none" strike="noStrike" kern="1200" baseline="0" dirty="0">
                          <a:solidFill>
                            <a:schemeClr val="bg1"/>
                          </a:solidFill>
                          <a:latin typeface="+mn-lt"/>
                          <a:ea typeface="+mn-ea"/>
                          <a:cs typeface="+mn-cs"/>
                        </a:rPr>
                        <a:t>≥ 15</a:t>
                      </a:r>
                      <a:endParaRPr lang="en-US" dirty="0">
                        <a:solidFill>
                          <a:schemeClr val="bg1"/>
                        </a:solidFill>
                      </a:endParaRPr>
                    </a:p>
                  </a:txBody>
                  <a:tcPr>
                    <a:lnR w="12700" cmpd="sng">
                      <a:noFill/>
                    </a:lnR>
                    <a:lnB w="12700" cmpd="sng">
                      <a:noFill/>
                    </a:lnB>
                    <a:noFill/>
                  </a:tcPr>
                </a:tc>
                <a:extLst>
                  <a:ext uri="{0D108BD9-81ED-4DB2-BD59-A6C34878D82A}">
                    <a16:rowId xmlns:a16="http://schemas.microsoft.com/office/drawing/2014/main" val="10006"/>
                  </a:ext>
                </a:extLst>
              </a:tr>
            </a:tbl>
          </a:graphicData>
        </a:graphic>
      </p:graphicFrame>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2200" y="6248400"/>
            <a:ext cx="1935484" cy="463297"/>
          </a:xfrm>
          <a:prstGeom prst="rect">
            <a:avLst/>
          </a:prstGeom>
        </p:spPr>
      </p:pic>
    </p:spTree>
    <p:extLst>
      <p:ext uri="{BB962C8B-B14F-4D97-AF65-F5344CB8AC3E}">
        <p14:creationId xmlns:p14="http://schemas.microsoft.com/office/powerpoint/2010/main" val="4499387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E106F5E-F334-DE4F-B6E4-C685913961B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95" y="1"/>
            <a:ext cx="12189263" cy="6858000"/>
          </a:xfrm>
          <a:prstGeom prst="rect">
            <a:avLst/>
          </a:prstGeom>
        </p:spPr>
      </p:pic>
      <p:sp>
        <p:nvSpPr>
          <p:cNvPr id="5" name="TextBox 4"/>
          <p:cNvSpPr txBox="1"/>
          <p:nvPr/>
        </p:nvSpPr>
        <p:spPr>
          <a:xfrm>
            <a:off x="381000" y="381000"/>
            <a:ext cx="4191000" cy="1569660"/>
          </a:xfrm>
          <a:prstGeom prst="rect">
            <a:avLst/>
          </a:prstGeom>
          <a:noFill/>
        </p:spPr>
        <p:txBody>
          <a:bodyPr wrap="square" rtlCol="0">
            <a:spAutoFit/>
          </a:bodyPr>
          <a:lstStyle/>
          <a:p>
            <a:r>
              <a:rPr lang="en-US" sz="4800" dirty="0">
                <a:solidFill>
                  <a:srgbClr val="333B5B"/>
                </a:solidFill>
                <a:latin typeface="+mj-lt"/>
              </a:rPr>
              <a:t>ONLINE</a:t>
            </a:r>
          </a:p>
          <a:p>
            <a:r>
              <a:rPr lang="en-US" sz="4800" dirty="0">
                <a:solidFill>
                  <a:srgbClr val="333B5B"/>
                </a:solidFill>
                <a:latin typeface="+mj-lt"/>
              </a:rPr>
              <a:t>MATERIALS</a:t>
            </a:r>
          </a:p>
        </p:txBody>
      </p:sp>
    </p:spTree>
    <p:extLst>
      <p:ext uri="{BB962C8B-B14F-4D97-AF65-F5344CB8AC3E}">
        <p14:creationId xmlns:p14="http://schemas.microsoft.com/office/powerpoint/2010/main" val="3884182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1BC7806-C115-EA41-9F71-4640BB657AB8}"/>
              </a:ext>
            </a:extLst>
          </p:cNvPr>
          <p:cNvSpPr/>
          <p:nvPr/>
        </p:nvSpPr>
        <p:spPr>
          <a:xfrm>
            <a:off x="0" y="0"/>
            <a:ext cx="12192000" cy="1233304"/>
          </a:xfrm>
          <a:prstGeom prst="rect">
            <a:avLst/>
          </a:prstGeom>
          <a:solidFill>
            <a:srgbClr val="E2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57200" y="4205744"/>
            <a:ext cx="3124200" cy="1477328"/>
          </a:xfrm>
          <a:prstGeom prst="rect">
            <a:avLst/>
          </a:prstGeom>
        </p:spPr>
        <p:txBody>
          <a:bodyPr wrap="square">
            <a:spAutoFit/>
          </a:bodyPr>
          <a:lstStyle/>
          <a:p>
            <a:pPr algn="ctr"/>
            <a:r>
              <a:rPr lang="en-US" dirty="0">
                <a:solidFill>
                  <a:srgbClr val="39BAC7"/>
                </a:solidFill>
              </a:rPr>
              <a:t>In </a:t>
            </a:r>
            <a:r>
              <a:rPr lang="en-US">
                <a:solidFill>
                  <a:srgbClr val="39BAC7"/>
                </a:solidFill>
              </a:rPr>
              <a:t>2019</a:t>
            </a:r>
            <a:r>
              <a:rPr lang="en-US" dirty="0">
                <a:solidFill>
                  <a:srgbClr val="39BAC7"/>
                </a:solidFill>
              </a:rPr>
              <a:t>, </a:t>
            </a:r>
            <a:r>
              <a:rPr lang="en-US">
                <a:solidFill>
                  <a:srgbClr val="39BAC7"/>
                </a:solidFill>
              </a:rPr>
              <a:t>more than half </a:t>
            </a:r>
            <a:r>
              <a:rPr lang="en-US" dirty="0">
                <a:solidFill>
                  <a:srgbClr val="39BAC7"/>
                </a:solidFill>
              </a:rPr>
              <a:t>of all</a:t>
            </a:r>
            <a:r>
              <a:rPr lang="en-US">
                <a:solidFill>
                  <a:srgbClr val="39BAC7"/>
                </a:solidFill>
              </a:rPr>
              <a:t> </a:t>
            </a:r>
            <a:r>
              <a:rPr lang="en-US" b="1">
                <a:solidFill>
                  <a:srgbClr val="39BAC7"/>
                </a:solidFill>
              </a:rPr>
              <a:t>stunted</a:t>
            </a:r>
            <a:r>
              <a:rPr lang="en-US" dirty="0">
                <a:solidFill>
                  <a:srgbClr val="39BAC7"/>
                </a:solidFill>
              </a:rPr>
              <a:t> children under 5 lived</a:t>
            </a:r>
            <a:r>
              <a:rPr lang="en-US">
                <a:solidFill>
                  <a:srgbClr val="39BAC7"/>
                </a:solidFill>
              </a:rPr>
              <a:t> </a:t>
            </a:r>
            <a:r>
              <a:rPr lang="en-US" dirty="0">
                <a:solidFill>
                  <a:srgbClr val="39BAC7"/>
                </a:solidFill>
              </a:rPr>
              <a:t>in Asia and </a:t>
            </a:r>
            <a:r>
              <a:rPr lang="en-US">
                <a:solidFill>
                  <a:srgbClr val="39BAC7"/>
                </a:solidFill>
              </a:rPr>
              <a:t>two out of five </a:t>
            </a:r>
            <a:r>
              <a:rPr lang="en-US" dirty="0">
                <a:solidFill>
                  <a:srgbClr val="39BAC7"/>
                </a:solidFill>
              </a:rPr>
              <a:t>lived in Africa</a:t>
            </a:r>
            <a:r>
              <a:rPr lang="en-US">
                <a:solidFill>
                  <a:srgbClr val="39BAC7"/>
                </a:solidFill>
              </a:rPr>
              <a:t>.</a:t>
            </a:r>
          </a:p>
          <a:p>
            <a:pPr algn="ctr"/>
            <a:r>
              <a:rPr lang="en-US" dirty="0">
                <a:solidFill>
                  <a:srgbClr val="39BAC7"/>
                </a:solidFill>
              </a:rPr>
              <a:t>.</a:t>
            </a:r>
          </a:p>
        </p:txBody>
      </p:sp>
      <p:pic>
        <p:nvPicPr>
          <p:cNvPr id="34817" name="9877C652-CC99-4E82-8EBC-C9B9DC72D919"/>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328988" y="2495527"/>
            <a:ext cx="3367540" cy="171021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4819" name="8A05190F-A6B7-4F2C-84C8-7731E94E00D1"/>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4334764" y="2409074"/>
            <a:ext cx="3224979" cy="17148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6"/>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4821" name="B56A093B-E926-4A7C-8861-780AFFE51FB8"/>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8458200" y="2399930"/>
            <a:ext cx="3376702" cy="171487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4343400" y="4191000"/>
            <a:ext cx="3328670" cy="1477328"/>
          </a:xfrm>
          <a:prstGeom prst="rect">
            <a:avLst/>
          </a:prstGeom>
        </p:spPr>
        <p:txBody>
          <a:bodyPr wrap="square">
            <a:spAutoFit/>
          </a:bodyPr>
          <a:lstStyle/>
          <a:p>
            <a:pPr algn="ctr"/>
            <a:r>
              <a:rPr lang="en-US">
                <a:solidFill>
                  <a:srgbClr val="F15B40"/>
                </a:solidFill>
                <a:latin typeface="Univers LT Std" panose="020B0603020202020204" pitchFamily="34" charset="0"/>
              </a:rPr>
              <a:t>In 2019, more than two thirds of all </a:t>
            </a:r>
            <a:r>
              <a:rPr lang="en-US" b="1">
                <a:solidFill>
                  <a:srgbClr val="F15B40"/>
                </a:solidFill>
                <a:latin typeface="Univers LT Std" panose="020B0603020202020204" pitchFamily="34" charset="0"/>
              </a:rPr>
              <a:t>wasted</a:t>
            </a:r>
            <a:r>
              <a:rPr lang="en-US">
                <a:solidFill>
                  <a:srgbClr val="F15B40"/>
                </a:solidFill>
                <a:latin typeface="Univers LT Std" panose="020B0603020202020204" pitchFamily="34" charset="0"/>
              </a:rPr>
              <a:t> children under 5 lived in Asia and more than one quarter lived in Africa.</a:t>
            </a:r>
          </a:p>
        </p:txBody>
      </p:sp>
      <p:sp>
        <p:nvSpPr>
          <p:cNvPr id="18" name="Rectangle 17"/>
          <p:cNvSpPr/>
          <p:nvPr/>
        </p:nvSpPr>
        <p:spPr>
          <a:xfrm>
            <a:off x="8572500" y="4254261"/>
            <a:ext cx="3124200" cy="1200329"/>
          </a:xfrm>
          <a:prstGeom prst="rect">
            <a:avLst/>
          </a:prstGeom>
        </p:spPr>
        <p:txBody>
          <a:bodyPr wrap="square">
            <a:spAutoFit/>
          </a:bodyPr>
          <a:lstStyle/>
          <a:p>
            <a:pPr algn="ctr"/>
            <a:r>
              <a:rPr lang="en-US">
                <a:solidFill>
                  <a:srgbClr val="654B9F"/>
                </a:solidFill>
                <a:latin typeface="Univers LT Std" panose="020B0603020202020204" pitchFamily="34" charset="0"/>
              </a:rPr>
              <a:t>In 2019, almost half of all </a:t>
            </a:r>
            <a:r>
              <a:rPr lang="en-US" b="1">
                <a:solidFill>
                  <a:srgbClr val="654B9F"/>
                </a:solidFill>
                <a:latin typeface="Univers LT Std" panose="020B0603020202020204" pitchFamily="34" charset="0"/>
              </a:rPr>
              <a:t>overweight</a:t>
            </a:r>
            <a:r>
              <a:rPr lang="en-US">
                <a:solidFill>
                  <a:srgbClr val="654B9F"/>
                </a:solidFill>
                <a:latin typeface="Univers LT Std" panose="020B0603020202020204" pitchFamily="34" charset="0"/>
              </a:rPr>
              <a:t> children under 5 lived in Asia and one quarter lived in Africa.</a:t>
            </a:r>
          </a:p>
        </p:txBody>
      </p:sp>
      <p:sp>
        <p:nvSpPr>
          <p:cNvPr id="15" name="TextBox 14">
            <a:extLst>
              <a:ext uri="{FF2B5EF4-FFF2-40B4-BE49-F238E27FC236}">
                <a16:creationId xmlns:a16="http://schemas.microsoft.com/office/drawing/2014/main" id="{5EA297BE-730D-0344-A638-DBB8969AE463}"/>
              </a:ext>
            </a:extLst>
          </p:cNvPr>
          <p:cNvSpPr txBox="1"/>
          <p:nvPr/>
        </p:nvSpPr>
        <p:spPr>
          <a:xfrm>
            <a:off x="342900" y="279197"/>
            <a:ext cx="11696700" cy="861774"/>
          </a:xfrm>
          <a:prstGeom prst="rect">
            <a:avLst/>
          </a:prstGeom>
          <a:noFill/>
        </p:spPr>
        <p:txBody>
          <a:bodyPr wrap="square" rtlCol="0">
            <a:spAutoFit/>
          </a:bodyPr>
          <a:lstStyle/>
          <a:p>
            <a:r>
              <a:rPr lang="en-US" dirty="0">
                <a:solidFill>
                  <a:srgbClr val="333B5B"/>
                </a:solidFill>
                <a:latin typeface="+mj-lt"/>
              </a:rPr>
              <a:t>GLOBAL OVERVIEW</a:t>
            </a:r>
          </a:p>
          <a:p>
            <a:r>
              <a:rPr lang="en-US" sz="3200" dirty="0">
                <a:solidFill>
                  <a:srgbClr val="333B5B"/>
                </a:solidFill>
              </a:rPr>
              <a:t>Africa and Asia bear the greatest share of all forms of malnutrition </a:t>
            </a:r>
          </a:p>
        </p:txBody>
      </p:sp>
    </p:spTree>
    <p:extLst>
      <p:ext uri="{BB962C8B-B14F-4D97-AF65-F5344CB8AC3E}">
        <p14:creationId xmlns:p14="http://schemas.microsoft.com/office/powerpoint/2010/main" val="30894825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27AFDA7-095C-0C43-9912-A6B9989F9C94}"/>
              </a:ext>
            </a:extLst>
          </p:cNvPr>
          <p:cNvSpPr/>
          <p:nvPr/>
        </p:nvSpPr>
        <p:spPr>
          <a:xfrm>
            <a:off x="0" y="0"/>
            <a:ext cx="12192000" cy="1233304"/>
          </a:xfrm>
          <a:prstGeom prst="rect">
            <a:avLst/>
          </a:prstGeom>
          <a:solidFill>
            <a:srgbClr val="E2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76E74BE-A96C-E64B-BF22-B1A1DD802855}"/>
              </a:ext>
            </a:extLst>
          </p:cNvPr>
          <p:cNvSpPr txBox="1"/>
          <p:nvPr/>
        </p:nvSpPr>
        <p:spPr>
          <a:xfrm>
            <a:off x="342900" y="279197"/>
            <a:ext cx="9829800" cy="954107"/>
          </a:xfrm>
          <a:prstGeom prst="rect">
            <a:avLst/>
          </a:prstGeom>
          <a:noFill/>
        </p:spPr>
        <p:txBody>
          <a:bodyPr wrap="square" rtlCol="0">
            <a:spAutoFit/>
          </a:bodyPr>
          <a:lstStyle/>
          <a:p>
            <a:r>
              <a:rPr lang="en-US" dirty="0">
                <a:solidFill>
                  <a:srgbClr val="333B5B"/>
                </a:solidFill>
                <a:latin typeface="+mj-lt"/>
              </a:rPr>
              <a:t>ONLINE MATERIALS</a:t>
            </a:r>
          </a:p>
          <a:p>
            <a:r>
              <a:rPr lang="en-US" sz="3600" dirty="0">
                <a:solidFill>
                  <a:srgbClr val="333B5B"/>
                </a:solidFill>
              </a:rPr>
              <a:t>Key Findings Report</a:t>
            </a:r>
          </a:p>
        </p:txBody>
      </p:sp>
      <p:pic>
        <p:nvPicPr>
          <p:cNvPr id="6" name="12346CA1-84E8-49A9-B634-0F0238102272"/>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143000" y="1905000"/>
            <a:ext cx="3048000" cy="394419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724400" y="2057400"/>
            <a:ext cx="6629400" cy="1754326"/>
          </a:xfrm>
          <a:prstGeom prst="rect">
            <a:avLst/>
          </a:prstGeom>
        </p:spPr>
        <p:txBody>
          <a:bodyPr wrap="square">
            <a:spAutoFit/>
          </a:bodyPr>
          <a:lstStyle/>
          <a:p>
            <a:r>
              <a:rPr lang="en-US" dirty="0"/>
              <a:t>This key findings report of the </a:t>
            </a:r>
            <a:r>
              <a:rPr lang="en-US">
                <a:latin typeface="+mj-lt"/>
              </a:rPr>
              <a:t>2020 </a:t>
            </a:r>
            <a:r>
              <a:rPr lang="en-US" dirty="0">
                <a:latin typeface="+mj-lt"/>
              </a:rPr>
              <a:t>Edition of the Joint Child Malnutrition Estimates</a:t>
            </a:r>
            <a:r>
              <a:rPr lang="en-US" dirty="0"/>
              <a:t> summarizes the new regional and global numbers and main messages for official United Nations data on child malnutrition.</a:t>
            </a:r>
          </a:p>
          <a:p>
            <a:endParaRPr lang="en-US" dirty="0"/>
          </a:p>
          <a:p>
            <a:r>
              <a:rPr lang="en-US" dirty="0"/>
              <a:t>Available at: </a:t>
            </a:r>
            <a:r>
              <a:rPr lang="en-US">
                <a:solidFill>
                  <a:srgbClr val="333B5B"/>
                </a:solidFill>
              </a:rPr>
              <a:t>https://</a:t>
            </a:r>
            <a:r>
              <a:rPr lang="en-US" err="1">
                <a:solidFill>
                  <a:srgbClr val="333B5B"/>
                </a:solidFill>
              </a:rPr>
              <a:t>data.unicef.org</a:t>
            </a:r>
            <a:r>
              <a:rPr lang="en-US">
                <a:solidFill>
                  <a:srgbClr val="333B5B"/>
                </a:solidFill>
              </a:rPr>
              <a:t>/resources/jme-report-2020/</a:t>
            </a:r>
            <a:endParaRPr lang="en-US" dirty="0"/>
          </a:p>
        </p:txBody>
      </p:sp>
    </p:spTree>
    <p:extLst>
      <p:ext uri="{BB962C8B-B14F-4D97-AF65-F5344CB8AC3E}">
        <p14:creationId xmlns:p14="http://schemas.microsoft.com/office/powerpoint/2010/main" val="17823644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52373" y="1577035"/>
            <a:ext cx="3562910" cy="2246769"/>
          </a:xfrm>
          <a:prstGeom prst="rect">
            <a:avLst/>
          </a:prstGeom>
        </p:spPr>
        <p:txBody>
          <a:bodyPr wrap="square">
            <a:spAutoFit/>
          </a:bodyPr>
          <a:lstStyle/>
          <a:p>
            <a:r>
              <a:rPr lang="en-US" sz="2000" dirty="0"/>
              <a:t>There are joint malnutrition global and regional estimates database by various regional groupings (e.g. United Nations, UNICEF, WHO, etc., regional groupings) and for more years than presented in the report.</a:t>
            </a:r>
          </a:p>
        </p:txBody>
      </p:sp>
      <p:sp>
        <p:nvSpPr>
          <p:cNvPr id="11" name="Rectangle 10"/>
          <p:cNvSpPr/>
          <p:nvPr/>
        </p:nvSpPr>
        <p:spPr>
          <a:xfrm>
            <a:off x="4353680" y="1610302"/>
            <a:ext cx="7400555" cy="3023905"/>
          </a:xfrm>
          <a:prstGeom prst="rect">
            <a:avLst/>
          </a:prstGeom>
        </p:spPr>
        <p:txBody>
          <a:bodyPr wrap="square">
            <a:spAutoFit/>
          </a:bodyPr>
          <a:lstStyle/>
          <a:p>
            <a:r>
              <a:rPr lang="en-US" sz="2000" dirty="0"/>
              <a:t>There are also expanded databases (national and disaggregated) for the following indicators:</a:t>
            </a:r>
          </a:p>
          <a:p>
            <a:pPr marL="742950" lvl="1" indent="-285750">
              <a:buFont typeface="Arial" panose="020B0604020202020204" pitchFamily="34" charset="0"/>
              <a:buChar char="•"/>
            </a:pPr>
            <a:r>
              <a:rPr lang="en-US" sz="2000" dirty="0"/>
              <a:t>Stunting</a:t>
            </a:r>
          </a:p>
          <a:p>
            <a:pPr marL="742950" lvl="1" indent="-285750">
              <a:buFont typeface="Arial" panose="020B0604020202020204" pitchFamily="34" charset="0"/>
              <a:buChar char="•"/>
            </a:pPr>
            <a:r>
              <a:rPr lang="en-US" sz="2000" dirty="0"/>
              <a:t>Wasting</a:t>
            </a:r>
          </a:p>
          <a:p>
            <a:pPr marL="742950" lvl="1" indent="-285750">
              <a:buFont typeface="Arial" panose="020B0604020202020204" pitchFamily="34" charset="0"/>
              <a:buChar char="•"/>
            </a:pPr>
            <a:r>
              <a:rPr lang="en-US" sz="2000" dirty="0"/>
              <a:t>Severe Wasting</a:t>
            </a:r>
          </a:p>
          <a:p>
            <a:pPr marL="742950" lvl="1" indent="-285750">
              <a:buFont typeface="Arial" panose="020B0604020202020204" pitchFamily="34" charset="0"/>
              <a:buChar char="•"/>
            </a:pPr>
            <a:r>
              <a:rPr lang="en-US" sz="2000" dirty="0"/>
              <a:t>Overweight</a:t>
            </a:r>
          </a:p>
          <a:p>
            <a:pPr marL="742950" lvl="1" indent="-285750">
              <a:buFont typeface="Arial" panose="020B0604020202020204" pitchFamily="34" charset="0"/>
              <a:buChar char="•"/>
            </a:pPr>
            <a:r>
              <a:rPr lang="en-US" sz="2000" dirty="0"/>
              <a:t>Overlapping Malnutrition</a:t>
            </a:r>
          </a:p>
          <a:p>
            <a:endParaRPr lang="en-US" sz="1050" dirty="0"/>
          </a:p>
          <a:p>
            <a:r>
              <a:rPr lang="en-US" sz="2000" dirty="0"/>
              <a:t>Available at: https://</a:t>
            </a:r>
            <a:r>
              <a:rPr lang="en-US" sz="2000" dirty="0" err="1"/>
              <a:t>data.unicef.org</a:t>
            </a:r>
            <a:r>
              <a:rPr lang="en-US" sz="2000" dirty="0"/>
              <a:t>/resources/dataset/malnutrition-data/</a:t>
            </a:r>
          </a:p>
        </p:txBody>
      </p:sp>
      <p:sp>
        <p:nvSpPr>
          <p:cNvPr id="2" name="Rectangle 2"/>
          <p:cNvSpPr>
            <a:spLocks noChangeArrowheads="1"/>
          </p:cNvSpPr>
          <p:nvPr/>
        </p:nvSpPr>
        <p:spPr bwMode="auto">
          <a:xfrm>
            <a:off x="9810093" y="1524000"/>
            <a:ext cx="8539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Rectangle 4"/>
          <p:cNvSpPr>
            <a:spLocks noChangeArrowheads="1"/>
          </p:cNvSpPr>
          <p:nvPr/>
        </p:nvSpPr>
        <p:spPr bwMode="auto">
          <a:xfrm>
            <a:off x="3942692" y="487578"/>
            <a:ext cx="214364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3" name="Rectangle 6"/>
          <p:cNvSpPr>
            <a:spLocks noChangeArrowheads="1"/>
          </p:cNvSpPr>
          <p:nvPr/>
        </p:nvSpPr>
        <p:spPr bwMode="auto">
          <a:xfrm>
            <a:off x="-609600" y="2057400"/>
            <a:ext cx="99265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7653" name="CEB1900B-5EB4-4AD9-9A96-4D135F13D7D1" descr="cid:B9FC21DB-1BC1-4251-9816-2BAA33E6436A@unicef.org"/>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2056246" y="5064307"/>
            <a:ext cx="1289997" cy="1093899"/>
          </a:xfrm>
          <a:prstGeom prst="rect">
            <a:avLst/>
          </a:prstGeom>
          <a:noFill/>
          <a:extLst>
            <a:ext uri="{909E8E84-426E-40DD-AFC4-6F175D3DCCD1}">
              <a14:hiddenFill xmlns:a14="http://schemas.microsoft.com/office/drawing/2010/main">
                <a:solidFill>
                  <a:srgbClr val="FFFFFF"/>
                </a:solidFill>
              </a14:hiddenFill>
            </a:ext>
          </a:extLst>
        </p:spPr>
      </p:pic>
      <p:pic>
        <p:nvPicPr>
          <p:cNvPr id="27655" name="355092B1-5150-43DA-9A45-0DC3063A07E0" descr="cid:4C3D8DBC-15E4-4963-8700-4D5D23204A85@unicef.org"/>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5208395" y="5064307"/>
            <a:ext cx="1294388" cy="109762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E151658C-F296-C948-BE87-D349D335398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99511" y="4979486"/>
            <a:ext cx="1263543" cy="1263543"/>
          </a:xfrm>
          <a:prstGeom prst="rect">
            <a:avLst/>
          </a:prstGeom>
        </p:spPr>
      </p:pic>
      <p:pic>
        <p:nvPicPr>
          <p:cNvPr id="27" name="Picture 26">
            <a:extLst>
              <a:ext uri="{FF2B5EF4-FFF2-40B4-BE49-F238E27FC236}">
                <a16:creationId xmlns:a16="http://schemas.microsoft.com/office/drawing/2014/main" id="{6264309B-7D61-2A4C-8253-81F3AD56CB9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4915" y="5003801"/>
            <a:ext cx="1224384" cy="1224384"/>
          </a:xfrm>
          <a:prstGeom prst="rect">
            <a:avLst/>
          </a:prstGeom>
        </p:spPr>
      </p:pic>
      <p:pic>
        <p:nvPicPr>
          <p:cNvPr id="28" name="Picture 27">
            <a:extLst>
              <a:ext uri="{FF2B5EF4-FFF2-40B4-BE49-F238E27FC236}">
                <a16:creationId xmlns:a16="http://schemas.microsoft.com/office/drawing/2014/main" id="{CDEA8960-4EFD-F54D-8C55-6103BA9D588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39000" y="5016404"/>
            <a:ext cx="1231848" cy="1231848"/>
          </a:xfrm>
          <a:prstGeom prst="rect">
            <a:avLst/>
          </a:prstGeom>
        </p:spPr>
      </p:pic>
      <p:sp>
        <p:nvSpPr>
          <p:cNvPr id="15" name="Rectangle 14">
            <a:extLst>
              <a:ext uri="{FF2B5EF4-FFF2-40B4-BE49-F238E27FC236}">
                <a16:creationId xmlns:a16="http://schemas.microsoft.com/office/drawing/2014/main" id="{6DAA49B9-85B2-FB4B-8A64-02A5EE47220A}"/>
              </a:ext>
            </a:extLst>
          </p:cNvPr>
          <p:cNvSpPr/>
          <p:nvPr/>
        </p:nvSpPr>
        <p:spPr>
          <a:xfrm>
            <a:off x="0" y="0"/>
            <a:ext cx="12192000" cy="1233304"/>
          </a:xfrm>
          <a:prstGeom prst="rect">
            <a:avLst/>
          </a:prstGeom>
          <a:solidFill>
            <a:srgbClr val="E2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86B9697-D31C-754A-993D-411E9608E7D5}"/>
              </a:ext>
            </a:extLst>
          </p:cNvPr>
          <p:cNvSpPr txBox="1"/>
          <p:nvPr/>
        </p:nvSpPr>
        <p:spPr>
          <a:xfrm>
            <a:off x="342900" y="279197"/>
            <a:ext cx="9829800" cy="954107"/>
          </a:xfrm>
          <a:prstGeom prst="rect">
            <a:avLst/>
          </a:prstGeom>
          <a:noFill/>
        </p:spPr>
        <p:txBody>
          <a:bodyPr wrap="square" rtlCol="0">
            <a:spAutoFit/>
          </a:bodyPr>
          <a:lstStyle/>
          <a:p>
            <a:r>
              <a:rPr lang="en-US" dirty="0">
                <a:solidFill>
                  <a:srgbClr val="333B5B"/>
                </a:solidFill>
                <a:latin typeface="+mj-lt"/>
              </a:rPr>
              <a:t>ONLINE MATERIALS</a:t>
            </a:r>
          </a:p>
          <a:p>
            <a:r>
              <a:rPr lang="en-US" sz="3600" dirty="0">
                <a:solidFill>
                  <a:srgbClr val="333B5B"/>
                </a:solidFill>
              </a:rPr>
              <a:t>Databases</a:t>
            </a:r>
          </a:p>
        </p:txBody>
      </p:sp>
    </p:spTree>
    <p:extLst>
      <p:ext uri="{BB962C8B-B14F-4D97-AF65-F5344CB8AC3E}">
        <p14:creationId xmlns:p14="http://schemas.microsoft.com/office/powerpoint/2010/main" val="1938767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724400" y="2026109"/>
            <a:ext cx="6096000" cy="2308324"/>
          </a:xfrm>
          <a:prstGeom prst="rect">
            <a:avLst/>
          </a:prstGeom>
        </p:spPr>
        <p:txBody>
          <a:bodyPr>
            <a:spAutoFit/>
          </a:bodyPr>
          <a:lstStyle/>
          <a:p>
            <a:r>
              <a:rPr lang="en-US" dirty="0">
                <a:latin typeface="+mj-lt"/>
              </a:rPr>
              <a:t>Interactive dashboards</a:t>
            </a:r>
            <a:r>
              <a:rPr lang="en-US" dirty="0"/>
              <a:t>, which allow users to visualize and</a:t>
            </a:r>
          </a:p>
          <a:p>
            <a:r>
              <a:rPr lang="en-US" dirty="0"/>
              <a:t>export the global and regional estimates for a number of</a:t>
            </a:r>
          </a:p>
          <a:p>
            <a:r>
              <a:rPr lang="en-US" dirty="0"/>
              <a:t>regional groupings.</a:t>
            </a:r>
          </a:p>
          <a:p>
            <a:endParaRPr lang="en-US" dirty="0"/>
          </a:p>
          <a:p>
            <a:r>
              <a:rPr lang="en-US" dirty="0"/>
              <a:t>Available at: https://</a:t>
            </a:r>
            <a:r>
              <a:rPr lang="en-US" dirty="0" err="1"/>
              <a:t>data.unicef.org</a:t>
            </a:r>
            <a:r>
              <a:rPr lang="en-US" dirty="0"/>
              <a:t>/resources/joint-child-malnutrition-estimates-interactive-dashboard/</a:t>
            </a:r>
          </a:p>
          <a:p>
            <a:endParaRPr lang="en-US" dirty="0"/>
          </a:p>
          <a:p>
            <a:endParaRPr lang="en-US" dirty="0"/>
          </a:p>
        </p:txBody>
      </p:sp>
      <p:pic>
        <p:nvPicPr>
          <p:cNvPr id="29698" name="36774B2E-C0DA-4CAE-9A22-BF76567CC0C2"/>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066800" y="1828800"/>
            <a:ext cx="3006336" cy="373286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A312EA27-89EC-104B-B28D-258BE3591452}"/>
              </a:ext>
            </a:extLst>
          </p:cNvPr>
          <p:cNvSpPr/>
          <p:nvPr/>
        </p:nvSpPr>
        <p:spPr>
          <a:xfrm>
            <a:off x="0" y="0"/>
            <a:ext cx="12192000" cy="1233304"/>
          </a:xfrm>
          <a:prstGeom prst="rect">
            <a:avLst/>
          </a:prstGeom>
          <a:solidFill>
            <a:srgbClr val="E2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045AF8B-9D8C-8B40-A406-A98EB6008A1B}"/>
              </a:ext>
            </a:extLst>
          </p:cNvPr>
          <p:cNvSpPr txBox="1"/>
          <p:nvPr/>
        </p:nvSpPr>
        <p:spPr>
          <a:xfrm>
            <a:off x="342900" y="279197"/>
            <a:ext cx="9829800" cy="954107"/>
          </a:xfrm>
          <a:prstGeom prst="rect">
            <a:avLst/>
          </a:prstGeom>
          <a:noFill/>
        </p:spPr>
        <p:txBody>
          <a:bodyPr wrap="square" rtlCol="0">
            <a:spAutoFit/>
          </a:bodyPr>
          <a:lstStyle/>
          <a:p>
            <a:r>
              <a:rPr lang="en-US" dirty="0">
                <a:solidFill>
                  <a:srgbClr val="333B5B"/>
                </a:solidFill>
                <a:latin typeface="+mj-lt"/>
              </a:rPr>
              <a:t>ONLINE MATERIALS</a:t>
            </a:r>
          </a:p>
          <a:p>
            <a:r>
              <a:rPr lang="en-US" sz="3600" dirty="0">
                <a:solidFill>
                  <a:srgbClr val="333B5B"/>
                </a:solidFill>
              </a:rPr>
              <a:t>Interactive Dashboards</a:t>
            </a:r>
          </a:p>
        </p:txBody>
      </p:sp>
    </p:spTree>
    <p:extLst>
      <p:ext uri="{BB962C8B-B14F-4D97-AF65-F5344CB8AC3E}">
        <p14:creationId xmlns:p14="http://schemas.microsoft.com/office/powerpoint/2010/main" val="7110154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2200" y="6172200"/>
            <a:ext cx="1935484" cy="463297"/>
          </a:xfrm>
          <a:prstGeom prst="rect">
            <a:avLst/>
          </a:prstGeom>
        </p:spPr>
      </p:pic>
      <p:sp>
        <p:nvSpPr>
          <p:cNvPr id="5" name="TextBox 4"/>
          <p:cNvSpPr txBox="1"/>
          <p:nvPr/>
        </p:nvSpPr>
        <p:spPr>
          <a:xfrm>
            <a:off x="381000" y="304800"/>
            <a:ext cx="5257800" cy="2769989"/>
          </a:xfrm>
          <a:prstGeom prst="rect">
            <a:avLst/>
          </a:prstGeom>
          <a:noFill/>
        </p:spPr>
        <p:txBody>
          <a:bodyPr wrap="square" rtlCol="0">
            <a:spAutoFit/>
          </a:bodyPr>
          <a:lstStyle/>
          <a:p>
            <a:r>
              <a:rPr lang="en-US" sz="1200" dirty="0">
                <a:solidFill>
                  <a:schemeClr val="bg1"/>
                </a:solidFill>
              </a:rPr>
              <a:t>Prepared by:</a:t>
            </a:r>
          </a:p>
          <a:p>
            <a:r>
              <a:rPr lang="en-US" dirty="0">
                <a:solidFill>
                  <a:schemeClr val="bg1"/>
                </a:solidFill>
              </a:rPr>
              <a:t>Data and Analytics Section</a:t>
            </a:r>
            <a:endParaRPr lang="en-US">
              <a:solidFill>
                <a:schemeClr val="bg1"/>
              </a:solidFill>
            </a:endParaRPr>
          </a:p>
          <a:p>
            <a:r>
              <a:rPr lang="en-US">
                <a:solidFill>
                  <a:schemeClr val="bg1"/>
                </a:solidFill>
                <a:latin typeface="Arial" panose="020B0604020202020204" pitchFamily="34" charset="0"/>
              </a:rPr>
              <a:t>Division of Data, Analytics, Planning &amp; Monitoring</a:t>
            </a:r>
          </a:p>
          <a:p>
            <a:r>
              <a:rPr lang="en-US" dirty="0">
                <a:solidFill>
                  <a:schemeClr val="bg1"/>
                </a:solidFill>
              </a:rPr>
              <a:t>UNICEF Headquarters</a:t>
            </a:r>
          </a:p>
          <a:p>
            <a:r>
              <a:rPr lang="en-US" dirty="0">
                <a:solidFill>
                  <a:schemeClr val="bg1"/>
                </a:solidFill>
              </a:rPr>
              <a:t>3 UN Plaza, New York, NY, 10017</a:t>
            </a:r>
          </a:p>
          <a:p>
            <a:endParaRPr lang="en-US" dirty="0">
              <a:solidFill>
                <a:schemeClr val="bg1"/>
              </a:solidFill>
            </a:endParaRPr>
          </a:p>
          <a:p>
            <a:r>
              <a:rPr lang="en-US" dirty="0">
                <a:solidFill>
                  <a:schemeClr val="bg1"/>
                </a:solidFill>
              </a:rPr>
              <a:t>data.unicef.org</a:t>
            </a:r>
          </a:p>
          <a:p>
            <a:endParaRPr lang="en-US" dirty="0">
              <a:solidFill>
                <a:schemeClr val="bg1"/>
              </a:solidFill>
            </a:endParaRPr>
          </a:p>
          <a:p>
            <a:r>
              <a:rPr lang="en-US" dirty="0">
                <a:solidFill>
                  <a:schemeClr val="bg1"/>
                </a:solidFill>
              </a:rPr>
              <a:t>For more information contact:</a:t>
            </a:r>
          </a:p>
          <a:p>
            <a:r>
              <a:rPr lang="en-US" dirty="0">
                <a:solidFill>
                  <a:schemeClr val="bg1"/>
                </a:solidFill>
              </a:rPr>
              <a:t>data@unicef.org</a:t>
            </a:r>
          </a:p>
        </p:txBody>
      </p:sp>
    </p:spTree>
    <p:extLst>
      <p:ext uri="{BB962C8B-B14F-4D97-AF65-F5344CB8AC3E}">
        <p14:creationId xmlns:p14="http://schemas.microsoft.com/office/powerpoint/2010/main" val="2125124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726536F2-3CFC-4A93-889D-2C86A5724A52"/>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705274" y="1852928"/>
            <a:ext cx="10939592" cy="353067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13E87528-AF7B-234F-B606-A9A7B74D6840}"/>
              </a:ext>
            </a:extLst>
          </p:cNvPr>
          <p:cNvSpPr/>
          <p:nvPr/>
        </p:nvSpPr>
        <p:spPr>
          <a:xfrm>
            <a:off x="0" y="0"/>
            <a:ext cx="12192000" cy="1233304"/>
          </a:xfrm>
          <a:prstGeom prst="rect">
            <a:avLst/>
          </a:prstGeom>
          <a:solidFill>
            <a:srgbClr val="E2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0B88D6A-242C-C046-A276-4369B47E6854}"/>
              </a:ext>
            </a:extLst>
          </p:cNvPr>
          <p:cNvSpPr txBox="1"/>
          <p:nvPr/>
        </p:nvSpPr>
        <p:spPr>
          <a:xfrm>
            <a:off x="342900" y="279197"/>
            <a:ext cx="9829800" cy="954107"/>
          </a:xfrm>
          <a:prstGeom prst="rect">
            <a:avLst/>
          </a:prstGeom>
          <a:noFill/>
        </p:spPr>
        <p:txBody>
          <a:bodyPr wrap="square" rtlCol="0">
            <a:spAutoFit/>
          </a:bodyPr>
          <a:lstStyle/>
          <a:p>
            <a:r>
              <a:rPr lang="en-US" dirty="0">
                <a:solidFill>
                  <a:srgbClr val="333B5B"/>
                </a:solidFill>
                <a:latin typeface="+mj-lt"/>
              </a:rPr>
              <a:t>GLOBAL OVERVIEW</a:t>
            </a:r>
          </a:p>
          <a:p>
            <a:r>
              <a:rPr lang="en-US" sz="3600" dirty="0">
                <a:solidFill>
                  <a:srgbClr val="333B5B"/>
                </a:solidFill>
              </a:rPr>
              <a:t>Income Classification</a:t>
            </a:r>
          </a:p>
        </p:txBody>
      </p:sp>
      <p:sp>
        <p:nvSpPr>
          <p:cNvPr id="9" name="Rectangle 8"/>
          <p:cNvSpPr/>
          <p:nvPr/>
        </p:nvSpPr>
        <p:spPr>
          <a:xfrm>
            <a:off x="776983" y="5503929"/>
            <a:ext cx="10348217" cy="800219"/>
          </a:xfrm>
          <a:prstGeom prst="rect">
            <a:avLst/>
          </a:prstGeom>
        </p:spPr>
        <p:txBody>
          <a:bodyPr wrap="square">
            <a:spAutoFit/>
          </a:bodyPr>
          <a:lstStyle/>
          <a:p>
            <a:pPr>
              <a:spcAft>
                <a:spcPts val="600"/>
              </a:spcAft>
            </a:pPr>
            <a:r>
              <a:rPr lang="en-US" sz="1100" dirty="0">
                <a:latin typeface="Univers LT Std" panose="020B0603020202020204" pitchFamily="34" charset="0"/>
              </a:rPr>
              <a:t>Percentage of stunted, overweight and wasted children under 5, by country income classification, 2000 – 2019</a:t>
            </a:r>
          </a:p>
          <a:p>
            <a:r>
              <a:rPr lang="en-US" sz="1000" dirty="0">
                <a:solidFill>
                  <a:schemeClr val="tx1">
                    <a:lumMod val="85000"/>
                    <a:lumOff val="15000"/>
                  </a:schemeClr>
                </a:solidFill>
              </a:rPr>
              <a:t>Source: UNICEF, WHO, World Bank Group Joint Child Malnutrition Estimates, 2020 edition. </a:t>
            </a:r>
            <a:r>
              <a:rPr lang="en-US" sz="1000" dirty="0">
                <a:solidFill>
                  <a:schemeClr val="tx1">
                    <a:lumMod val="85000"/>
                    <a:lumOff val="15000"/>
                  </a:schemeClr>
                </a:solidFill>
                <a:latin typeface="Univers LT Std" panose="020B0603020202020204" pitchFamily="34" charset="0"/>
              </a:rPr>
              <a:t>Note: *High-income countries: low (&lt;50 per cent) population coverage in all time periods for overweight and wasting, and consecutive low population coverage in 2000 for stunting; interpret with caution.</a:t>
            </a:r>
          </a:p>
          <a:p>
            <a:endParaRPr lang="en-US" sz="1000" dirty="0">
              <a:solidFill>
                <a:schemeClr val="bg1">
                  <a:lumMod val="50000"/>
                </a:schemeClr>
              </a:solidFill>
            </a:endParaRPr>
          </a:p>
        </p:txBody>
      </p:sp>
    </p:spTree>
    <p:extLst>
      <p:ext uri="{BB962C8B-B14F-4D97-AF65-F5344CB8AC3E}">
        <p14:creationId xmlns:p14="http://schemas.microsoft.com/office/powerpoint/2010/main" val="4210209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33B5B"/>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51658C-F296-C948-BE87-D349D33539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838200"/>
            <a:ext cx="4800600" cy="4800600"/>
          </a:xfrm>
          <a:prstGeom prst="rect">
            <a:avLst/>
          </a:prstGeom>
        </p:spPr>
      </p:pic>
      <p:sp>
        <p:nvSpPr>
          <p:cNvPr id="5" name="Rectangle 4"/>
          <p:cNvSpPr/>
          <p:nvPr/>
        </p:nvSpPr>
        <p:spPr>
          <a:xfrm>
            <a:off x="6781800" y="1676400"/>
            <a:ext cx="3657600" cy="2862322"/>
          </a:xfrm>
          <a:prstGeom prst="rect">
            <a:avLst/>
          </a:prstGeom>
        </p:spPr>
        <p:txBody>
          <a:bodyPr wrap="square">
            <a:spAutoFit/>
          </a:bodyPr>
          <a:lstStyle/>
          <a:p>
            <a:r>
              <a:rPr lang="en-US" sz="2000" b="1" dirty="0">
                <a:solidFill>
                  <a:schemeClr val="bg1"/>
                </a:solidFill>
              </a:rPr>
              <a:t>Stunting</a:t>
            </a:r>
            <a:r>
              <a:rPr lang="en-US" sz="2000" dirty="0">
                <a:solidFill>
                  <a:schemeClr val="bg1"/>
                </a:solidFill>
              </a:rPr>
              <a:t> refers to a child who is too short for his or her age. These children can suffer severe irreversible physical and cognitive damage that accompanies stunted growth. The devastating effects of stunting can last a lifetime and even affect the next generation.</a:t>
            </a:r>
          </a:p>
        </p:txBody>
      </p:sp>
    </p:spTree>
    <p:extLst>
      <p:ext uri="{BB962C8B-B14F-4D97-AF65-F5344CB8AC3E}">
        <p14:creationId xmlns:p14="http://schemas.microsoft.com/office/powerpoint/2010/main" val="3427801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ap&#10;&#10;Description automatically generated">
            <a:extLst>
              <a:ext uri="{FF2B5EF4-FFF2-40B4-BE49-F238E27FC236}">
                <a16:creationId xmlns:a16="http://schemas.microsoft.com/office/drawing/2014/main" id="{1ED6DCB6-944C-4644-A3B2-3CB6A619D2D5}"/>
              </a:ext>
            </a:extLst>
          </p:cNvPr>
          <p:cNvPicPr>
            <a:picLocks noChangeAspect="1"/>
          </p:cNvPicPr>
          <p:nvPr/>
        </p:nvPicPr>
        <p:blipFill rotWithShape="1">
          <a:blip r:embed="rId2">
            <a:extLst>
              <a:ext uri="{28A0092B-C50C-407E-A947-70E740481C1C}">
                <a14:useLocalDpi xmlns:a14="http://schemas.microsoft.com/office/drawing/2010/main" val="0"/>
              </a:ext>
            </a:extLst>
          </a:blip>
          <a:srcRect t="13000" b="11999"/>
          <a:stretch/>
        </p:blipFill>
        <p:spPr>
          <a:xfrm>
            <a:off x="416457" y="1828800"/>
            <a:ext cx="8516836" cy="4114800"/>
          </a:xfrm>
          <a:prstGeom prst="rect">
            <a:avLst/>
          </a:prstGeom>
        </p:spPr>
      </p:pic>
      <p:sp>
        <p:nvSpPr>
          <p:cNvPr id="6" name="Rectangle 5"/>
          <p:cNvSpPr/>
          <p:nvPr/>
        </p:nvSpPr>
        <p:spPr>
          <a:xfrm>
            <a:off x="0" y="0"/>
            <a:ext cx="12192000" cy="1234440"/>
          </a:xfrm>
          <a:prstGeom prst="rect">
            <a:avLst/>
          </a:prstGeom>
          <a:solidFill>
            <a:srgbClr val="39B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239003" y="2059394"/>
            <a:ext cx="2411506" cy="3239348"/>
          </a:xfrm>
          <a:prstGeom prst="rect">
            <a:avLst/>
          </a:prstGeom>
        </p:spPr>
        <p:txBody>
          <a:bodyPr wrap="square">
            <a:spAutoFit/>
          </a:bodyPr>
          <a:lstStyle/>
          <a:p>
            <a:pPr>
              <a:spcAft>
                <a:spcPts val="300"/>
              </a:spcAft>
            </a:pPr>
            <a:r>
              <a:rPr lang="en-US" sz="1100" dirty="0">
                <a:solidFill>
                  <a:schemeClr val="bg1">
                    <a:lumMod val="50000"/>
                  </a:schemeClr>
                </a:solidFill>
                <a:latin typeface="+mj-lt"/>
              </a:rPr>
              <a:t>Percentage of stunted children under 5, by UN sub-region</a:t>
            </a:r>
            <a:endParaRPr lang="en-US" sz="1100">
              <a:solidFill>
                <a:schemeClr val="bg1">
                  <a:lumMod val="50000"/>
                </a:schemeClr>
              </a:solidFill>
              <a:latin typeface="+mj-lt"/>
            </a:endParaRPr>
          </a:p>
          <a:p>
            <a:r>
              <a:rPr lang="en-US" sz="1000" dirty="0">
                <a:solidFill>
                  <a:srgbClr val="76787A"/>
                </a:solidFill>
                <a:latin typeface="Univers LT Std" panose="020B0603020202020204" pitchFamily="34" charset="0"/>
              </a:rPr>
              <a:t>UNICEF, WHO, World Bank Group joint malnutrition estimates, 2020 edition. Note: *Eastern Asia excluding Japan; **Oceania excluding Australia and New Zealand; ***Northern America sub-regional estimate based on United States data. There is no estimate available for the sub-regions of Europe or Australia and New Zealand due to insufficient population coverage. These maps are stylized and not to scale and do not reflect a position by UNICEF, WHO or World Bank Group on the legal status of any country or territory or the delimitation of any frontiers.</a:t>
            </a:r>
          </a:p>
        </p:txBody>
      </p:sp>
      <p:sp>
        <p:nvSpPr>
          <p:cNvPr id="10" name="TextBox 9">
            <a:extLst>
              <a:ext uri="{FF2B5EF4-FFF2-40B4-BE49-F238E27FC236}">
                <a16:creationId xmlns:a16="http://schemas.microsoft.com/office/drawing/2014/main" id="{BEE4B3ED-749F-6647-9DB0-BDFEE1DAE9E0}"/>
              </a:ext>
            </a:extLst>
          </p:cNvPr>
          <p:cNvSpPr txBox="1"/>
          <p:nvPr/>
        </p:nvSpPr>
        <p:spPr>
          <a:xfrm>
            <a:off x="342900" y="279197"/>
            <a:ext cx="9829800" cy="954107"/>
          </a:xfrm>
          <a:prstGeom prst="rect">
            <a:avLst/>
          </a:prstGeom>
          <a:noFill/>
        </p:spPr>
        <p:txBody>
          <a:bodyPr wrap="square" rtlCol="0">
            <a:spAutoFit/>
          </a:bodyPr>
          <a:lstStyle/>
          <a:p>
            <a:r>
              <a:rPr lang="en-US" dirty="0">
                <a:solidFill>
                  <a:schemeClr val="bg1"/>
                </a:solidFill>
                <a:latin typeface="+mj-lt"/>
              </a:rPr>
              <a:t>STUNTING</a:t>
            </a:r>
          </a:p>
          <a:p>
            <a:r>
              <a:rPr lang="en-US" sz="3600" dirty="0">
                <a:solidFill>
                  <a:schemeClr val="bg1"/>
                </a:solidFill>
              </a:rPr>
              <a:t>Prevalence, UN sub-regions</a:t>
            </a:r>
            <a:r>
              <a:rPr lang="en-US" sz="3600">
                <a:solidFill>
                  <a:schemeClr val="bg1"/>
                </a:solidFill>
              </a:rPr>
              <a:t>, 2019</a:t>
            </a:r>
            <a:endParaRPr lang="en-US" sz="3600" dirty="0">
              <a:solidFill>
                <a:schemeClr val="bg1"/>
              </a:solidFill>
            </a:endParaRPr>
          </a:p>
        </p:txBody>
      </p:sp>
    </p:spTree>
    <p:extLst>
      <p:ext uri="{BB962C8B-B14F-4D97-AF65-F5344CB8AC3E}">
        <p14:creationId xmlns:p14="http://schemas.microsoft.com/office/powerpoint/2010/main" val="2281771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169" name="758776CF-975D-4FBC-ACDE-03CD5AF53ECC"/>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228600" y="1752600"/>
            <a:ext cx="9129860" cy="432579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9197082" y="2072244"/>
            <a:ext cx="2766317" cy="2946961"/>
          </a:xfrm>
          <a:prstGeom prst="rect">
            <a:avLst/>
          </a:prstGeom>
        </p:spPr>
        <p:txBody>
          <a:bodyPr wrap="square">
            <a:spAutoFit/>
          </a:bodyPr>
          <a:lstStyle/>
          <a:p>
            <a:pPr>
              <a:spcAft>
                <a:spcPts val="300"/>
              </a:spcAft>
            </a:pPr>
            <a:r>
              <a:rPr lang="en-US" sz="1100" dirty="0">
                <a:solidFill>
                  <a:schemeClr val="bg1">
                    <a:lumMod val="50000"/>
                  </a:schemeClr>
                </a:solidFill>
                <a:latin typeface="+mj-lt"/>
              </a:rPr>
              <a:t>Trends in the percentage of stunted children under 5, by UNICEF region, 2000 and 2019</a:t>
            </a:r>
            <a:endParaRPr lang="en-US" sz="1100">
              <a:solidFill>
                <a:schemeClr val="bg1">
                  <a:lumMod val="50000"/>
                </a:schemeClr>
              </a:solidFill>
              <a:latin typeface="+mj-lt"/>
            </a:endParaRPr>
          </a:p>
          <a:p>
            <a:r>
              <a:rPr lang="en-US" sz="1000" dirty="0">
                <a:solidFill>
                  <a:srgbClr val="595959"/>
                </a:solidFill>
                <a:latin typeface="Univers LT Std" panose="020B0603020202020204" pitchFamily="34" charset="0"/>
              </a:rPr>
              <a:t>Source: </a:t>
            </a:r>
            <a:r>
              <a:rPr lang="en-US" sz="1000" dirty="0">
                <a:solidFill>
                  <a:srgbClr val="76787A"/>
                </a:solidFill>
                <a:latin typeface="Univers LT Std" panose="020B0603020202020204" pitchFamily="34" charset="0"/>
              </a:rPr>
              <a:t>UNICEF, WHO, World Bank Group joint malnutrition estimates, 2020 edition. Note: *Asia and Eastern Asia excluding Japan; **Oceania excluding Australia and New Zealand; ***Northern America sub-regional estimates based on United States data. There is no estimate available for the More Developed Region or for sub-regions of Europe or Australia and New Zealand due to insufficient population coverage.</a:t>
            </a:r>
            <a:r>
              <a:rPr lang="en-US" sz="1000" dirty="0">
                <a:solidFill>
                  <a:srgbClr val="76787A"/>
                </a:solidFill>
                <a:latin typeface="Monotype Sorts" pitchFamily="2" charset="2"/>
              </a:rPr>
              <a:t> </a:t>
            </a:r>
            <a:r>
              <a:rPr lang="en-US" sz="1000" baseline="30000" dirty="0">
                <a:solidFill>
                  <a:srgbClr val="76787A"/>
                </a:solidFill>
                <a:latin typeface="Arial Black" panose="020B0604020202020204" pitchFamily="34" charset="0"/>
              </a:rPr>
              <a:t>?</a:t>
            </a:r>
            <a:r>
              <a:rPr lang="en-US" sz="1000" dirty="0">
                <a:solidFill>
                  <a:srgbClr val="76787A"/>
                </a:solidFill>
                <a:latin typeface="Univers LT Std" panose="020B0603020202020204" pitchFamily="34" charset="0"/>
              </a:rPr>
              <a:t>represents regions/sub-regions where the change has been statistically significant; see page 12 for the 95% confidence intervals for graphed estimates.</a:t>
            </a:r>
          </a:p>
          <a:p>
            <a:endParaRPr lang="en-US" sz="1000" dirty="0">
              <a:solidFill>
                <a:srgbClr val="595959"/>
              </a:solidFill>
              <a:latin typeface="Univers LT Std" panose="020B0603020202020204" pitchFamily="34" charset="0"/>
            </a:endParaRPr>
          </a:p>
        </p:txBody>
      </p:sp>
      <p:sp>
        <p:nvSpPr>
          <p:cNvPr id="8" name="Rectangle 7">
            <a:extLst>
              <a:ext uri="{FF2B5EF4-FFF2-40B4-BE49-F238E27FC236}">
                <a16:creationId xmlns:a16="http://schemas.microsoft.com/office/drawing/2014/main" id="{BE54E957-62F5-1E40-98C3-552418F14EA8}"/>
              </a:ext>
            </a:extLst>
          </p:cNvPr>
          <p:cNvSpPr/>
          <p:nvPr/>
        </p:nvSpPr>
        <p:spPr>
          <a:xfrm>
            <a:off x="0" y="0"/>
            <a:ext cx="12192000" cy="1234440"/>
          </a:xfrm>
          <a:prstGeom prst="rect">
            <a:avLst/>
          </a:prstGeom>
          <a:solidFill>
            <a:srgbClr val="56B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720F351-D287-FC4E-B60E-EEE5E8A2B171}"/>
              </a:ext>
            </a:extLst>
          </p:cNvPr>
          <p:cNvSpPr txBox="1"/>
          <p:nvPr/>
        </p:nvSpPr>
        <p:spPr>
          <a:xfrm>
            <a:off x="342899" y="279197"/>
            <a:ext cx="11555559" cy="923330"/>
          </a:xfrm>
          <a:prstGeom prst="rect">
            <a:avLst/>
          </a:prstGeom>
          <a:noFill/>
        </p:spPr>
        <p:txBody>
          <a:bodyPr wrap="square" rtlCol="0">
            <a:spAutoFit/>
          </a:bodyPr>
          <a:lstStyle/>
          <a:p>
            <a:r>
              <a:rPr lang="en-US" dirty="0">
                <a:solidFill>
                  <a:schemeClr val="bg1"/>
                </a:solidFill>
                <a:latin typeface="+mj-lt"/>
              </a:rPr>
              <a:t>STUNTING</a:t>
            </a:r>
          </a:p>
          <a:p>
            <a:r>
              <a:rPr lang="en-US" sz="3600" dirty="0">
                <a:solidFill>
                  <a:schemeClr val="bg1"/>
                </a:solidFill>
              </a:rPr>
              <a:t>Trends: Prevalence, 2000 &amp; 2019, by UN sub-region</a:t>
            </a:r>
          </a:p>
        </p:txBody>
      </p:sp>
    </p:spTree>
    <p:extLst>
      <p:ext uri="{BB962C8B-B14F-4D97-AF65-F5344CB8AC3E}">
        <p14:creationId xmlns:p14="http://schemas.microsoft.com/office/powerpoint/2010/main" val="2193892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46A0D683-ACD3-4078-A2E5-0B325ADA6B4C"/>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52401" y="1534886"/>
            <a:ext cx="8951542" cy="471351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0"/>
            <a:ext cx="12192000" cy="1234440"/>
          </a:xfrm>
          <a:prstGeom prst="rect">
            <a:avLst/>
          </a:prstGeom>
          <a:solidFill>
            <a:srgbClr val="39B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220200" y="2057400"/>
            <a:ext cx="2362200" cy="3100849"/>
          </a:xfrm>
          <a:prstGeom prst="rect">
            <a:avLst/>
          </a:prstGeom>
        </p:spPr>
        <p:txBody>
          <a:bodyPr wrap="square">
            <a:spAutoFit/>
          </a:bodyPr>
          <a:lstStyle/>
          <a:p>
            <a:pPr>
              <a:spcAft>
                <a:spcPts val="300"/>
              </a:spcAft>
            </a:pPr>
            <a:r>
              <a:rPr lang="en-US" sz="1100" dirty="0">
                <a:solidFill>
                  <a:schemeClr val="bg1">
                    <a:lumMod val="50000"/>
                  </a:schemeClr>
                </a:solidFill>
                <a:latin typeface="+mj-lt"/>
              </a:rPr>
              <a:t>Number (millions) of stunted children under 5, by UN sub-region, 2019</a:t>
            </a:r>
            <a:endParaRPr lang="en-US" sz="1100">
              <a:solidFill>
                <a:schemeClr val="bg1">
                  <a:lumMod val="50000"/>
                </a:schemeClr>
              </a:solidFill>
              <a:latin typeface="+mj-lt"/>
            </a:endParaRPr>
          </a:p>
          <a:p>
            <a:r>
              <a:rPr lang="en-US" sz="1000" dirty="0">
                <a:solidFill>
                  <a:srgbClr val="76787A"/>
                </a:solidFill>
                <a:latin typeface="Univers LT Std" panose="020B0603020202020204" pitchFamily="34" charset="0"/>
              </a:rPr>
              <a:t>Source: UNICEF, WHO, World Bank Group joint malnutrition estimates, 2020 edition. Note: *Eastern Asia excluding Japan; **Oceania excluding Australia and New Zealand; ***The Northern America sub-regional estimate based on United States data. There is no estimate available for the More Developed Region or for sub-regions of Europe or Australia and New Zealand due to insufficient population coverage. Aggregates may not add up due to rounding and/or lack of estimates for the More Developed Region.</a:t>
            </a:r>
          </a:p>
        </p:txBody>
      </p:sp>
      <p:sp>
        <p:nvSpPr>
          <p:cNvPr id="10" name="TextBox 9">
            <a:extLst>
              <a:ext uri="{FF2B5EF4-FFF2-40B4-BE49-F238E27FC236}">
                <a16:creationId xmlns:a16="http://schemas.microsoft.com/office/drawing/2014/main" id="{4DEC7DC1-FF2D-A24B-817F-054AA2845D3A}"/>
              </a:ext>
            </a:extLst>
          </p:cNvPr>
          <p:cNvSpPr txBox="1"/>
          <p:nvPr/>
        </p:nvSpPr>
        <p:spPr>
          <a:xfrm>
            <a:off x="388585" y="305956"/>
            <a:ext cx="11555559" cy="923330"/>
          </a:xfrm>
          <a:prstGeom prst="rect">
            <a:avLst/>
          </a:prstGeom>
          <a:noFill/>
        </p:spPr>
        <p:txBody>
          <a:bodyPr wrap="square" rtlCol="0">
            <a:spAutoFit/>
          </a:bodyPr>
          <a:lstStyle/>
          <a:p>
            <a:r>
              <a:rPr lang="en-US" dirty="0">
                <a:solidFill>
                  <a:schemeClr val="bg1"/>
                </a:solidFill>
                <a:latin typeface="+mj-lt"/>
              </a:rPr>
              <a:t>STUNTING</a:t>
            </a:r>
          </a:p>
          <a:p>
            <a:r>
              <a:rPr lang="en-US" sz="3600" dirty="0">
                <a:solidFill>
                  <a:schemeClr val="bg1"/>
                </a:solidFill>
              </a:rPr>
              <a:t>Numbers affected, by UN sub-region, 2019</a:t>
            </a:r>
          </a:p>
        </p:txBody>
      </p:sp>
    </p:spTree>
    <p:extLst>
      <p:ext uri="{BB962C8B-B14F-4D97-AF65-F5344CB8AC3E}">
        <p14:creationId xmlns:p14="http://schemas.microsoft.com/office/powerpoint/2010/main" val="311263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7DE57107-699F-43FE-A3A7-473828CC0B0E"/>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247856" y="1768442"/>
            <a:ext cx="9027244" cy="394655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9"/>
          <p:cNvSpPr/>
          <p:nvPr/>
        </p:nvSpPr>
        <p:spPr>
          <a:xfrm>
            <a:off x="9235699" y="2082768"/>
            <a:ext cx="2708446" cy="2639184"/>
          </a:xfrm>
          <a:prstGeom prst="rect">
            <a:avLst/>
          </a:prstGeom>
        </p:spPr>
        <p:txBody>
          <a:bodyPr wrap="square">
            <a:spAutoFit/>
          </a:bodyPr>
          <a:lstStyle/>
          <a:p>
            <a:pPr>
              <a:spcAft>
                <a:spcPts val="300"/>
              </a:spcAft>
            </a:pPr>
            <a:r>
              <a:rPr lang="en-US" sz="1100" dirty="0">
                <a:solidFill>
                  <a:schemeClr val="bg1">
                    <a:lumMod val="50000"/>
                  </a:schemeClr>
                </a:solidFill>
                <a:latin typeface="+mj-lt"/>
              </a:rPr>
              <a:t>Trends in the number of stunted children under 5, by United Nations region/sub-region, 2000 and  2019</a:t>
            </a:r>
            <a:endParaRPr lang="en-US" sz="1100">
              <a:solidFill>
                <a:schemeClr val="bg1">
                  <a:lumMod val="50000"/>
                </a:schemeClr>
              </a:solidFill>
              <a:latin typeface="+mj-lt"/>
            </a:endParaRPr>
          </a:p>
          <a:p>
            <a:r>
              <a:rPr lang="en-US" sz="1000" dirty="0">
                <a:solidFill>
                  <a:schemeClr val="bg1">
                    <a:lumMod val="50000"/>
                  </a:schemeClr>
                </a:solidFill>
              </a:rPr>
              <a:t>Source: UNICEF, WHO, World Bank Group Joint Child Malnutrition Estimates, 2019 edition. Note: *Asia and Eastern Asia excluding Japan. **Oceania excluding Australia and New Zealand. ***Northern America sub-regional average based on United States data only. There is no estimate available for the More Developed Region or for sub-regions of Europe or Australia and New Zealand. †represents regions/sub-regions where the change has been statistically significant; see page 13 for the 95% confidence intervals for graphed estimates.</a:t>
            </a:r>
          </a:p>
        </p:txBody>
      </p:sp>
      <p:sp>
        <p:nvSpPr>
          <p:cNvPr id="9" name="Rectangle 8">
            <a:extLst>
              <a:ext uri="{FF2B5EF4-FFF2-40B4-BE49-F238E27FC236}">
                <a16:creationId xmlns:a16="http://schemas.microsoft.com/office/drawing/2014/main" id="{B90E9453-4815-A446-80F2-22E34311D977}"/>
              </a:ext>
            </a:extLst>
          </p:cNvPr>
          <p:cNvSpPr/>
          <p:nvPr/>
        </p:nvSpPr>
        <p:spPr>
          <a:xfrm>
            <a:off x="0" y="0"/>
            <a:ext cx="12192000" cy="1234440"/>
          </a:xfrm>
          <a:prstGeom prst="rect">
            <a:avLst/>
          </a:prstGeom>
          <a:solidFill>
            <a:srgbClr val="39B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CAE1DBE-3548-0D4C-BAE7-7F8A02EC9EA8}"/>
              </a:ext>
            </a:extLst>
          </p:cNvPr>
          <p:cNvSpPr txBox="1"/>
          <p:nvPr/>
        </p:nvSpPr>
        <p:spPr>
          <a:xfrm>
            <a:off x="388585" y="305956"/>
            <a:ext cx="11555559" cy="923330"/>
          </a:xfrm>
          <a:prstGeom prst="rect">
            <a:avLst/>
          </a:prstGeom>
          <a:noFill/>
        </p:spPr>
        <p:txBody>
          <a:bodyPr wrap="square" rtlCol="0">
            <a:spAutoFit/>
          </a:bodyPr>
          <a:lstStyle/>
          <a:p>
            <a:r>
              <a:rPr lang="en-US" dirty="0">
                <a:solidFill>
                  <a:schemeClr val="bg1"/>
                </a:solidFill>
                <a:latin typeface="+mj-lt"/>
              </a:rPr>
              <a:t>STUNTING</a:t>
            </a:r>
          </a:p>
          <a:p>
            <a:r>
              <a:rPr lang="en-US" sz="3600" dirty="0">
                <a:solidFill>
                  <a:schemeClr val="bg1"/>
                </a:solidFill>
              </a:rPr>
              <a:t>Numbers affected, by UN sub-region, 2000 &amp; 2019</a:t>
            </a:r>
          </a:p>
        </p:txBody>
      </p:sp>
    </p:spTree>
    <p:extLst>
      <p:ext uri="{BB962C8B-B14F-4D97-AF65-F5344CB8AC3E}">
        <p14:creationId xmlns:p14="http://schemas.microsoft.com/office/powerpoint/2010/main" val="7448602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4535BC8A68F244D93E50F0709C9FB64" ma:contentTypeVersion="" ma:contentTypeDescription="Create a new document." ma:contentTypeScope="" ma:versionID="d1c678dc16a6f0131700bd58d0fff337">
  <xsd:schema xmlns:xsd="http://www.w3.org/2001/XMLSchema" xmlns:xs="http://www.w3.org/2001/XMLSchema" xmlns:p="http://schemas.microsoft.com/office/2006/metadata/properties" xmlns:ns1="http://schemas.microsoft.com/sharepoint/v3" xmlns:ns2="8348072D-FC1C-4BB0-94F3-8D2CA37427C1" xmlns:ns3="8348072d-fc1c-4bb0-94f3-8d2ca37427c1" xmlns:ns4="ca283e0b-db31-4043-a2ef-b80661bf084a" xmlns:ns5="7008184e-86ea-4817-a7e6-1f697f1c90c0" xmlns:ns6="a8a9630b-75d6-4764-bb6e-6771892ef157" targetNamespace="http://schemas.microsoft.com/office/2006/metadata/properties" ma:root="true" ma:fieldsID="b15421b5876271cdba1c71f8fd48ee80" ns1:_="" ns2:_="" ns3:_="" ns4:_="" ns5:_="" ns6:_="">
    <xsd:import namespace="http://schemas.microsoft.com/sharepoint/v3"/>
    <xsd:import namespace="8348072D-FC1C-4BB0-94F3-8D2CA37427C1"/>
    <xsd:import namespace="8348072d-fc1c-4bb0-94f3-8d2ca37427c1"/>
    <xsd:import namespace="ca283e0b-db31-4043-a2ef-b80661bf084a"/>
    <xsd:import namespace="7008184e-86ea-4817-a7e6-1f697f1c90c0"/>
    <xsd:import namespace="a8a9630b-75d6-4764-bb6e-6771892ef157"/>
    <xsd:element name="properties">
      <xsd:complexType>
        <xsd:sequence>
          <xsd:element name="documentManagement">
            <xsd:complexType>
              <xsd:all>
                <xsd:element ref="ns1:AverageRating" minOccurs="0"/>
                <xsd:element ref="ns1:RatingCount" minOccurs="0"/>
                <xsd:element ref="ns1:RatedBy" minOccurs="0"/>
                <xsd:element ref="ns1:Ratings" minOccurs="0"/>
                <xsd:element ref="ns1:LikesCount" minOccurs="0"/>
                <xsd:element ref="ns1:LikedBy" minOccurs="0"/>
                <xsd:element ref="ns2:Description0" minOccurs="0"/>
                <xsd:element ref="ns2:Sections"/>
                <xsd:element ref="ns3:of6591d96a2d495a8a78b6aec7f98a39" minOccurs="0"/>
                <xsd:element ref="ns4:TaxCatchAll" minOccurs="0"/>
                <xsd:element ref="ns3:l6b2837fcac34612883c5c2551f042cf" minOccurs="0"/>
                <xsd:element ref="ns5:SharedWithUsers" minOccurs="0"/>
                <xsd:element ref="ns5:SharedWithDetails" minOccurs="0"/>
                <xsd:element ref="ns6:TaxKeywordTaxHTField" minOccurs="0"/>
                <xsd:element ref="ns1:_ip_UnifiedCompliancePolicyProperties" minOccurs="0"/>
                <xsd:element ref="ns1:_ip_UnifiedCompliancePolicyUIAction"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8" nillable="true" ma:displayName="Rating (0-5)" ma:decimals="2" ma:description="Average value of all the ratings that have been submitted" ma:internalName="AverageRating" ma:readOnly="true">
      <xsd:simpleType>
        <xsd:restriction base="dms:Number"/>
      </xsd:simpleType>
    </xsd:element>
    <xsd:element name="RatingCount" ma:index="9" nillable="true" ma:displayName="Number of Ratings" ma:decimals="0" ma:description="Number of ratings submitted" ma:internalName="RatingCount" ma:readOnly="true">
      <xsd:simpleType>
        <xsd:restriction base="dms:Number"/>
      </xsd:simpleType>
    </xsd:element>
    <xsd:element name="RatedBy" ma:index="10"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11" nillable="true" ma:displayName="User ratings" ma:description="User ratings for the item" ma:hidden="true" ma:internalName="Ratings">
      <xsd:simpleType>
        <xsd:restriction base="dms:Note"/>
      </xsd:simpleType>
    </xsd:element>
    <xsd:element name="LikesCount" ma:index="12" nillable="true" ma:displayName="Number of Likes" ma:internalName="LikesCount">
      <xsd:simpleType>
        <xsd:restriction base="dms:Unknown"/>
      </xsd:simpleType>
    </xsd:element>
    <xsd:element name="LikedBy" ma:index="13"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ip_UnifiedCompliancePolicyProperties" ma:index="25" nillable="true" ma:displayName="Unified Compliance Policy Properties" ma:description="" ma:hidden="true" ma:internalName="_ip_UnifiedCompliancePolicyProperties">
      <xsd:simpleType>
        <xsd:restriction base="dms:Note"/>
      </xsd:simpleType>
    </xsd:element>
    <xsd:element name="_ip_UnifiedCompliancePolicyUIAction" ma:index="26"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348072D-FC1C-4BB0-94F3-8D2CA37427C1" elementFormDefault="qualified">
    <xsd:import namespace="http://schemas.microsoft.com/office/2006/documentManagement/types"/>
    <xsd:import namespace="http://schemas.microsoft.com/office/infopath/2007/PartnerControls"/>
    <xsd:element name="Description0" ma:index="14" nillable="true" ma:displayName="Description" ma:internalName="Description0">
      <xsd:simpleType>
        <xsd:restriction base="dms:Note">
          <xsd:maxLength value="255"/>
        </xsd:restriction>
      </xsd:simpleType>
    </xsd:element>
    <xsd:element name="Sections" ma:index="15" ma:displayName="Sections" ma:default="Operations" ma:format="Dropdown" ma:internalName="Sections">
      <xsd:simpleType>
        <xsd:restriction base="dms:Choice">
          <xsd:enumeration value="Operations"/>
          <xsd:enumeration value="Finance"/>
          <xsd:enumeration value="Programme"/>
        </xsd:restriction>
      </xsd:simpleType>
    </xsd:element>
  </xsd:schema>
  <xsd:schema xmlns:xsd="http://www.w3.org/2001/XMLSchema" xmlns:xs="http://www.w3.org/2001/XMLSchema" xmlns:dms="http://schemas.microsoft.com/office/2006/documentManagement/types" xmlns:pc="http://schemas.microsoft.com/office/infopath/2007/PartnerControls" targetNamespace="8348072d-fc1c-4bb0-94f3-8d2ca37427c1" elementFormDefault="qualified">
    <xsd:import namespace="http://schemas.microsoft.com/office/2006/documentManagement/types"/>
    <xsd:import namespace="http://schemas.microsoft.com/office/infopath/2007/PartnerControls"/>
    <xsd:element name="of6591d96a2d495a8a78b6aec7f98a39" ma:index="17" nillable="true" ma:taxonomy="true" ma:internalName="of6591d96a2d495a8a78b6aec7f98a39" ma:taxonomyFieldName="Document_x0020_Type" ma:displayName="Document Type" ma:default="" ma:fieldId="{8f6591d9-6a2d-495a-8a78-b6aec7f98a39}" ma:sspId="73f51738-d318-4883-9d64-4f0bd0ccc55e" ma:termSetId="c3910003-04ad-4f11-ac73-8b387f826935" ma:anchorId="00000000-0000-0000-0000-000000000000" ma:open="false" ma:isKeyword="false">
      <xsd:complexType>
        <xsd:sequence>
          <xsd:element ref="pc:Terms" minOccurs="0" maxOccurs="1"/>
        </xsd:sequence>
      </xsd:complexType>
    </xsd:element>
    <xsd:element name="l6b2837fcac34612883c5c2551f042cf" ma:index="20" nillable="true" ma:taxonomy="true" ma:internalName="l6b2837fcac34612883c5c2551f042cf" ma:taxonomyFieldName="Subject_x0028_s_x0029_" ma:displayName="Subject(s)" ma:default="" ma:fieldId="{56b2837f-cac3-4612-883c-5c2551f042cf}" ma:sspId="73f51738-d318-4883-9d64-4f0bd0ccc55e" ma:termSetId="488f4179-a003-4c99-94c6-da35f7899f82" ma:anchorId="00000000-0000-0000-0000-000000000000" ma:open="false" ma:isKeyword="false">
      <xsd:complexType>
        <xsd:sequence>
          <xsd:element ref="pc:Terms" minOccurs="0" maxOccurs="1"/>
        </xsd:sequence>
      </xsd:complexType>
    </xsd:element>
    <xsd:element name="MediaServiceMetadata" ma:index="27" nillable="true" ma:displayName="MediaServiceMetadata" ma:description="" ma:hidden="true" ma:internalName="MediaServiceMetadata" ma:readOnly="true">
      <xsd:simpleType>
        <xsd:restriction base="dms:Note"/>
      </xsd:simpleType>
    </xsd:element>
    <xsd:element name="MediaServiceFastMetadata" ma:index="28" nillable="true" ma:displayName="MediaServiceFastMetadata" ma:description="" ma:hidden="true" ma:internalName="MediaServiceFastMetadata" ma:readOnly="true">
      <xsd:simpleType>
        <xsd:restriction base="dms:Note"/>
      </xsd:simpleType>
    </xsd:element>
    <xsd:element name="MediaServiceAutoTags" ma:index="29" nillable="true" ma:displayName="MediaServiceAutoTags" ma:description="" ma:internalName="MediaServiceAutoTags" ma:readOnly="true">
      <xsd:simpleType>
        <xsd:restriction base="dms:Text"/>
      </xsd:simpleType>
    </xsd:element>
    <xsd:element name="MediaServiceDateTaken" ma:index="30" nillable="true" ma:displayName="MediaServiceDateTaken" ma:hidden="true" ma:internalName="MediaServiceDateTaken" ma:readOnly="true">
      <xsd:simpleType>
        <xsd:restriction base="dms:Text"/>
      </xsd:simpleType>
    </xsd:element>
    <xsd:element name="MediaServiceOCR" ma:index="31" nillable="true" ma:displayName="MediaServiceOCR" ma:internalName="MediaServiceOCR" ma:readOnly="true">
      <xsd:simpleType>
        <xsd:restriction base="dms:Note">
          <xsd:maxLength value="255"/>
        </xsd:restriction>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ServiceAutoKeyPoints" ma:index="34" nillable="true" ma:displayName="MediaServiceAutoKeyPoints" ma:hidden="true" ma:internalName="MediaServiceAutoKeyPoints" ma:readOnly="true">
      <xsd:simpleType>
        <xsd:restriction base="dms:Note"/>
      </xsd:simpleType>
    </xsd:element>
    <xsd:element name="MediaServiceKeyPoints" ma:index="35" nillable="true" ma:displayName="KeyPoints" ma:internalName="MediaServiceKeyPoints" ma:readOnly="true">
      <xsd:simpleType>
        <xsd:restriction base="dms:Note">
          <xsd:maxLength value="255"/>
        </xsd:restriction>
      </xsd:simpleType>
    </xsd:element>
    <xsd:element name="MediaServiceLocation" ma:index="3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86ea8736-5878-4a17-b164-f11a1f2d044f}" ma:internalName="TaxCatchAll" ma:showField="CatchAllData" ma:web="a8a9630b-75d6-4764-bb6e-6771892ef15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008184e-86ea-4817-a7e6-1f697f1c90c0" elementFormDefault="qualified">
    <xsd:import namespace="http://schemas.microsoft.com/office/2006/documentManagement/types"/>
    <xsd:import namespace="http://schemas.microsoft.com/office/infopath/2007/PartnerControls"/>
    <xsd:element name="SharedWithUsers" ma:index="2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8a9630b-75d6-4764-bb6e-6771892ef157" elementFormDefault="qualified">
    <xsd:import namespace="http://schemas.microsoft.com/office/2006/documentManagement/types"/>
    <xsd:import namespace="http://schemas.microsoft.com/office/infopath/2007/PartnerControls"/>
    <xsd:element name="TaxKeywordTaxHTField" ma:index="24" nillable="true" ma:taxonomy="true" ma:internalName="TaxKeywordTaxHTField" ma:taxonomyFieldName="TaxKeyword" ma:displayName="Enterprise Keywords" ma:fieldId="{23f27201-bee3-471e-b2e7-b64fd8b7ca38}" ma:taxonomyMulti="true" ma:sspId="73f51738-d318-4883-9d64-4f0bd0ccc55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TaxCatchAll xmlns="ca283e0b-db31-4043-a2ef-b80661bf084a"/>
    <TaxKeywordTaxHTField xmlns="a8a9630b-75d6-4764-bb6e-6771892ef157">
      <Terms xmlns="http://schemas.microsoft.com/office/infopath/2007/PartnerControls"/>
    </TaxKeywordTaxHTField>
    <_ip_UnifiedCompliancePolicyUIAction xmlns="http://schemas.microsoft.com/sharepoint/v3" xsi:nil="true"/>
    <Description0 xmlns="8348072D-FC1C-4BB0-94F3-8D2CA37427C1" xsi:nil="true"/>
    <Ratings xmlns="http://schemas.microsoft.com/sharepoint/v3" xsi:nil="true"/>
    <of6591d96a2d495a8a78b6aec7f98a39 xmlns="8348072d-fc1c-4bb0-94f3-8d2ca37427c1">
      <Terms xmlns="http://schemas.microsoft.com/office/infopath/2007/PartnerControls"/>
    </of6591d96a2d495a8a78b6aec7f98a39>
    <l6b2837fcac34612883c5c2551f042cf xmlns="8348072d-fc1c-4bb0-94f3-8d2ca37427c1">
      <Terms xmlns="http://schemas.microsoft.com/office/infopath/2007/PartnerControls"/>
    </l6b2837fcac34612883c5c2551f042cf>
    <LikedBy xmlns="http://schemas.microsoft.com/sharepoint/v3">
      <UserInfo>
        <DisplayName/>
        <AccountId xsi:nil="true"/>
        <AccountType/>
      </UserInfo>
    </LikedBy>
    <_ip_UnifiedCompliancePolicyProperties xmlns="http://schemas.microsoft.com/sharepoint/v3" xsi:nil="true"/>
    <Sections xmlns="8348072D-FC1C-4BB0-94F3-8D2CA37427C1">Operations</Sections>
    <RatedBy xmlns="http://schemas.microsoft.com/sharepoint/v3">
      <UserInfo>
        <DisplayName/>
        <AccountId xsi:nil="true"/>
        <AccountType/>
      </UserInfo>
    </RatedBy>
    <SharedWithUsers xmlns="7008184e-86ea-4817-a7e6-1f697f1c90c0">
      <UserInfo>
        <DisplayName>Richard Kumapley</DisplayName>
        <AccountId>451</AccountId>
        <AccountType/>
      </UserInfo>
    </SharedWithUsers>
  </documentManagement>
</p:properties>
</file>

<file path=customXml/itemProps1.xml><?xml version="1.0" encoding="utf-8"?>
<ds:datastoreItem xmlns:ds="http://schemas.openxmlformats.org/officeDocument/2006/customXml" ds:itemID="{5B5405FD-CA41-4987-A9DD-25C651E1E6A9}">
  <ds:schemaRefs>
    <ds:schemaRef ds:uri="http://schemas.microsoft.com/sharepoint/v3/contenttype/forms"/>
  </ds:schemaRefs>
</ds:datastoreItem>
</file>

<file path=customXml/itemProps2.xml><?xml version="1.0" encoding="utf-8"?>
<ds:datastoreItem xmlns:ds="http://schemas.openxmlformats.org/officeDocument/2006/customXml" ds:itemID="{2BFC2E6A-4901-4A4F-8938-C76E8F1CA6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348072D-FC1C-4BB0-94F3-8D2CA37427C1"/>
    <ds:schemaRef ds:uri="8348072d-fc1c-4bb0-94f3-8d2ca37427c1"/>
    <ds:schemaRef ds:uri="ca283e0b-db31-4043-a2ef-b80661bf084a"/>
    <ds:schemaRef ds:uri="7008184e-86ea-4817-a7e6-1f697f1c90c0"/>
    <ds:schemaRef ds:uri="a8a9630b-75d6-4764-bb6e-6771892ef1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997015-029E-473D-920E-385E6FDF5E8F}">
  <ds:schemaRefs>
    <ds:schemaRef ds:uri="http://schemas.microsoft.com/office/2006/metadata/properties"/>
    <ds:schemaRef ds:uri="http://schemas.microsoft.com/office/infopath/2007/PartnerControls"/>
    <ds:schemaRef ds:uri="http://schemas.microsoft.com/sharepoint/v3"/>
    <ds:schemaRef ds:uri="ca283e0b-db31-4043-a2ef-b80661bf084a"/>
    <ds:schemaRef ds:uri="a8a9630b-75d6-4764-bb6e-6771892ef157"/>
    <ds:schemaRef ds:uri="8348072D-FC1C-4BB0-94F3-8D2CA37427C1"/>
    <ds:schemaRef ds:uri="8348072d-fc1c-4bb0-94f3-8d2ca37427c1"/>
    <ds:schemaRef ds:uri="7008184e-86ea-4817-a7e6-1f697f1c90c0"/>
  </ds:schemaRefs>
</ds:datastoreItem>
</file>

<file path=docProps/app.xml><?xml version="1.0" encoding="utf-8"?>
<Properties xmlns="http://schemas.openxmlformats.org/officeDocument/2006/extended-properties" xmlns:vt="http://schemas.openxmlformats.org/officeDocument/2006/docPropsVTypes">
  <Template>blank</Template>
  <TotalTime>882</TotalTime>
  <Words>3571</Words>
  <Application>Microsoft Macintosh PowerPoint</Application>
  <PresentationFormat>Widescreen</PresentationFormat>
  <Paragraphs>198</Paragraphs>
  <Slides>33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Arial Black</vt:lpstr>
      <vt:lpstr>Calibri</vt:lpstr>
      <vt:lpstr>Franklin Gothic Book</vt:lpstr>
      <vt:lpstr>Franklin Gothic Medium</vt:lpstr>
      <vt:lpstr>Monotype Sorts</vt:lpstr>
      <vt:lpstr>Univers LT Std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NOTES ON THE DATA  AND METHODOLOGY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UNICEF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Kumapley</dc:creator>
  <cp:lastModifiedBy>Nona Reuter</cp:lastModifiedBy>
  <cp:revision>64</cp:revision>
  <dcterms:created xsi:type="dcterms:W3CDTF">2018-05-10T15:55:33Z</dcterms:created>
  <dcterms:modified xsi:type="dcterms:W3CDTF">2020-03-31T14:40:07Z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0x01010034535BC8A68F244D93E50F0709C9FB64</vt:lpwstr>
  </property>
  <property fmtid="{D5CDD505-2E9C-101B-9397-08002B2CF9AE}" pid="3" name="AuthorIds_UIVersion_512">
    <vt:lpwstr>451</vt:lpwstr>
  </property>
  <property fmtid="{D5CDD505-2E9C-101B-9397-08002B2CF9AE}" pid="4" name="TaxKeyword">
    <vt:lpwstr/>
  </property>
  <property fmtid="{D5CDD505-2E9C-101B-9397-08002B2CF9AE}" pid="5" name="Subject(s)">
    <vt:lpwstr/>
  </property>
  <property fmtid="{D5CDD505-2E9C-101B-9397-08002B2CF9AE}" pid="6" name="Document Type">
    <vt:lpwstr/>
  </property>
</Properties>
</file>