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87" r:id="rId5"/>
    <p:sldId id="349" r:id="rId6"/>
    <p:sldId id="350" r:id="rId7"/>
    <p:sldId id="351" r:id="rId8"/>
    <p:sldId id="361" r:id="rId9"/>
    <p:sldId id="262" r:id="rId10"/>
    <p:sldId id="327" r:id="rId11"/>
    <p:sldId id="266" r:id="rId12"/>
    <p:sldId id="335" r:id="rId13"/>
    <p:sldId id="297" r:id="rId14"/>
    <p:sldId id="359" r:id="rId15"/>
    <p:sldId id="360" r:id="rId16"/>
    <p:sldId id="292" r:id="rId17"/>
    <p:sldId id="293" r:id="rId18"/>
    <p:sldId id="333" r:id="rId19"/>
    <p:sldId id="337" r:id="rId20"/>
    <p:sldId id="336" r:id="rId21"/>
    <p:sldId id="353" r:id="rId22"/>
    <p:sldId id="294" r:id="rId23"/>
    <p:sldId id="331" r:id="rId24"/>
    <p:sldId id="347" r:id="rId25"/>
    <p:sldId id="295" r:id="rId26"/>
    <p:sldId id="296" r:id="rId27"/>
    <p:sldId id="348" r:id="rId28"/>
    <p:sldId id="354" r:id="rId29"/>
    <p:sldId id="355" r:id="rId30"/>
    <p:sldId id="362" r:id="rId31"/>
    <p:sldId id="367" r:id="rId32"/>
    <p:sldId id="368" r:id="rId33"/>
    <p:sldId id="370" r:id="rId34"/>
    <p:sldId id="371" r:id="rId35"/>
    <p:sldId id="369" r:id="rId36"/>
    <p:sldId id="372" r:id="rId37"/>
    <p:sldId id="364" r:id="rId38"/>
    <p:sldId id="365" r:id="rId39"/>
    <p:sldId id="366" r:id="rId40"/>
    <p:sldId id="356" r:id="rId41"/>
    <p:sldId id="289" r:id="rId42"/>
    <p:sldId id="357" r:id="rId43"/>
    <p:sldId id="316" r:id="rId44"/>
    <p:sldId id="358" r:id="rId45"/>
    <p:sldId id="281" r:id="rId46"/>
    <p:sldId id="363" r:id="rId47"/>
    <p:sldId id="322" r:id="rId48"/>
    <p:sldId id="25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CBDEAB23-03C6-4036-84E3-CE2B711DCEA1}">
          <p14:sldIdLst>
            <p14:sldId id="287"/>
          </p14:sldIdLst>
        </p14:section>
        <p14:section name="Global Trends" id="{53CE2904-D6CA-4D19-B8BA-EEBF86E06E0E}">
          <p14:sldIdLst>
            <p14:sldId id="349"/>
            <p14:sldId id="350"/>
            <p14:sldId id="351"/>
          </p14:sldIdLst>
        </p14:section>
        <p14:section name="Stunting" id="{C59A7C16-E109-4461-8050-073BA19023E6}">
          <p14:sldIdLst>
            <p14:sldId id="361"/>
            <p14:sldId id="262"/>
            <p14:sldId id="327"/>
            <p14:sldId id="266"/>
            <p14:sldId id="335"/>
            <p14:sldId id="297"/>
            <p14:sldId id="359"/>
            <p14:sldId id="360"/>
          </p14:sldIdLst>
        </p14:section>
        <p14:section name="Wasting" id="{AC782881-82B4-420B-87BB-7B5DEEE2F31D}">
          <p14:sldIdLst>
            <p14:sldId id="292"/>
            <p14:sldId id="293"/>
            <p14:sldId id="333"/>
            <p14:sldId id="337"/>
            <p14:sldId id="336"/>
            <p14:sldId id="353"/>
          </p14:sldIdLst>
        </p14:section>
        <p14:section name="Overweight" id="{AB13C62B-0808-4006-AE57-85DBA8F6B1E4}">
          <p14:sldIdLst>
            <p14:sldId id="294"/>
            <p14:sldId id="331"/>
            <p14:sldId id="347"/>
            <p14:sldId id="295"/>
            <p14:sldId id="296"/>
            <p14:sldId id="348"/>
            <p14:sldId id="354"/>
            <p14:sldId id="355"/>
          </p14:sldIdLst>
        </p14:section>
        <p14:section name="Notes and Disclaimers" id="{B8B401BF-E155-45E8-B9F1-D760A911E636}">
          <p14:sldIdLst>
            <p14:sldId id="362"/>
            <p14:sldId id="367"/>
            <p14:sldId id="368"/>
            <p14:sldId id="370"/>
            <p14:sldId id="371"/>
            <p14:sldId id="369"/>
            <p14:sldId id="372"/>
            <p14:sldId id="364"/>
            <p14:sldId id="365"/>
            <p14:sldId id="366"/>
          </p14:sldIdLst>
        </p14:section>
        <p14:section name="Notes on the Data" id="{D6C7C812-C66A-4B05-A768-287BA8F13F8B}">
          <p14:sldIdLst>
            <p14:sldId id="356"/>
            <p14:sldId id="289"/>
            <p14:sldId id="357"/>
            <p14:sldId id="316"/>
          </p14:sldIdLst>
        </p14:section>
        <p14:section name="Online Products" id="{1B828BE0-A586-40A1-855D-3856BDC407BD}">
          <p14:sldIdLst>
            <p14:sldId id="358"/>
            <p14:sldId id="281"/>
            <p14:sldId id="363"/>
            <p14:sldId id="322"/>
          </p14:sldIdLst>
        </p14:section>
        <p14:section name="Contact" id="{3751EBA2-0B42-4F37-8652-B213F9EFE9ED}">
          <p14:sldIdLst>
            <p14:sldId id="257"/>
          </p14:sldIdLst>
        </p14:section>
      </p14:sectionLst>
    </p:ext>
    <p:ext uri="{EFAFB233-063F-42B5-8137-9DF3F51BA10A}">
      <p15:sldGuideLst xmlns:p15="http://schemas.microsoft.com/office/powerpoint/2012/main">
        <p15:guide id="2" pos="6000" userDrawn="1">
          <p15:clr>
            <a:srgbClr val="A4A3A4"/>
          </p15:clr>
        </p15:guide>
        <p15:guide id="3" orient="horz" pos="12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Kumapley" initials="RK" lastIdx="1" clrIdx="0">
    <p:extLst>
      <p:ext uri="{19B8F6BF-5375-455C-9EA6-DF929625EA0E}">
        <p15:presenceInfo xmlns:p15="http://schemas.microsoft.com/office/powerpoint/2012/main" userId="S-1-5-21-889838981-920820592-1903951286-721952" providerId="AD"/>
      </p:ext>
    </p:extLst>
  </p:cmAuthor>
  <p:cmAuthor id="2" name="Nona Reuter" initials="NR" lastIdx="2" clrIdx="1">
    <p:extLst>
      <p:ext uri="{19B8F6BF-5375-455C-9EA6-DF929625EA0E}">
        <p15:presenceInfo xmlns:p15="http://schemas.microsoft.com/office/powerpoint/2012/main" userId="S::nreuter@unicef.org::4b3e9d7e-d9b9-4f0d-8730-dfa622006064" providerId="AD"/>
      </p:ext>
    </p:extLst>
  </p:cmAuthor>
  <p:cmAuthor id="3" name="Richard Kumapley" initials="RK [2]" lastIdx="4" clrIdx="2">
    <p:extLst>
      <p:ext uri="{19B8F6BF-5375-455C-9EA6-DF929625EA0E}">
        <p15:presenceInfo xmlns:p15="http://schemas.microsoft.com/office/powerpoint/2012/main" userId="Richard Kumapley" providerId="None"/>
      </p:ext>
    </p:extLst>
  </p:cmAuthor>
  <p:cmAuthor id="4" name="UNICEF Nutrition Data" initials="UND" lastIdx="4" clrIdx="3">
    <p:extLst>
      <p:ext uri="{19B8F6BF-5375-455C-9EA6-DF929625EA0E}">
        <p15:presenceInfo xmlns:p15="http://schemas.microsoft.com/office/powerpoint/2012/main" userId="UNICEF Nutrition Data" providerId="None"/>
      </p:ext>
    </p:extLst>
  </p:cmAuthor>
  <p:cmAuthor id="5" name="Julia Krasevec" initials="jk" lastIdx="3" clrIdx="4">
    <p:extLst>
      <p:ext uri="{19B8F6BF-5375-455C-9EA6-DF929625EA0E}">
        <p15:presenceInfo xmlns:p15="http://schemas.microsoft.com/office/powerpoint/2012/main" userId="Julia Kraseve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B5B"/>
    <a:srgbClr val="39BAC7"/>
    <a:srgbClr val="FCFEA4"/>
    <a:srgbClr val="654B9F"/>
    <a:srgbClr val="ED1651"/>
    <a:srgbClr val="E2F0F6"/>
    <a:srgbClr val="56BECA"/>
    <a:srgbClr val="F15B40"/>
    <a:srgbClr val="F15A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3"/>
    <p:restoredTop sz="94691"/>
  </p:normalViewPr>
  <p:slideViewPr>
    <p:cSldViewPr snapToGrid="0">
      <p:cViewPr varScale="1">
        <p:scale>
          <a:sx n="164" d="100"/>
          <a:sy n="164" d="100"/>
        </p:scale>
        <p:origin x="200" y="384"/>
      </p:cViewPr>
      <p:guideLst>
        <p:guide pos="6000"/>
        <p:guide orient="horz" pos="1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Franklin Gothic Book" panose="020B05030201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Franklin Gothic Book" panose="020B0503020102020204" pitchFamily="34" charset="0"/>
              </a:defRPr>
            </a:lvl1pPr>
          </a:lstStyle>
          <a:p>
            <a:fld id="{21086B14-6935-8F43-A78F-D22C4CCFA14F}" type="datetimeFigureOut">
              <a:rPr lang="en-US" smtClean="0"/>
              <a:pPr/>
              <a:t>8/5/20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Franklin Gothic Book" panose="020B05030201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Franklin Gothic Book" panose="020B0503020102020204" pitchFamily="34" charset="0"/>
              </a:defRPr>
            </a:lvl1pPr>
          </a:lstStyle>
          <a:p>
            <a:fld id="{889C669F-AB4A-6B49-9690-C64D4845D506}" type="slidenum">
              <a:rPr lang="en-US" smtClean="0"/>
              <a:pPr/>
              <a:t>‹#›</a:t>
            </a:fld>
            <a:endParaRPr lang="en-US"/>
          </a:p>
        </p:txBody>
      </p:sp>
    </p:spTree>
    <p:extLst>
      <p:ext uri="{BB962C8B-B14F-4D97-AF65-F5344CB8AC3E}">
        <p14:creationId xmlns:p14="http://schemas.microsoft.com/office/powerpoint/2010/main" val="3547444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200" b="0" i="0" kern="1200">
        <a:solidFill>
          <a:schemeClr val="tx1"/>
        </a:solidFill>
        <a:latin typeface="Franklin Gothic Book" panose="020B0503020102020204" pitchFamily="34" charset="0"/>
        <a:ea typeface="+mn-ea"/>
        <a:cs typeface="+mn-cs"/>
      </a:defRPr>
    </a:lvl2pPr>
    <a:lvl3pPr marL="914400" algn="l" defTabSz="914400" rtl="0" eaLnBrk="1" latinLnBrk="0" hangingPunct="1">
      <a:defRPr sz="1200" b="0" i="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1200" b="0" i="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1200" b="0" i="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ata.unicef.org/resources/dataset/malnutrition-dat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ta.unicef.org/resources/dataset/malnutrition-dat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See Notes on the Data section for explanation of why only one time point is presented for wasting on the graphs above.</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2</a:t>
            </a:fld>
            <a:endParaRPr lang="en-US"/>
          </a:p>
        </p:txBody>
      </p:sp>
    </p:spTree>
    <p:extLst>
      <p:ext uri="{BB962C8B-B14F-4D97-AF65-F5344CB8AC3E}">
        <p14:creationId xmlns:p14="http://schemas.microsoft.com/office/powerpoint/2010/main" val="3842150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76787A"/>
                </a:solidFill>
              </a:rPr>
              <a:t>Note: *High-income countries: consecutive low (&lt;50 per cent) population coverage in 2000; interpret with caution. Based on FY2020 World Bank country-income classification. The values in green represent the “percentage change since 2000” and </a:t>
            </a:r>
            <a:r>
              <a:rPr lang="en-US" sz="1200">
                <a:solidFill>
                  <a:schemeClr val="tx1">
                    <a:lumMod val="65000"/>
                    <a:lumOff val="35000"/>
                  </a:schemeClr>
                </a:solidFill>
              </a:rPr>
              <a:t>are only shown where the change is statistically significant. The </a:t>
            </a:r>
            <a:r>
              <a:rPr lang="en-US" sz="1200">
                <a:solidFill>
                  <a:srgbClr val="76787A"/>
                </a:solidFill>
              </a:rPr>
              <a:t>“percentage change since 2000” is based on calculations using unrounded estimates and therefore might not match values calculated using the rounded estimates presented on the graph.  </a:t>
            </a:r>
          </a:p>
        </p:txBody>
      </p:sp>
      <p:sp>
        <p:nvSpPr>
          <p:cNvPr id="4" name="Slide Number Placeholder 3"/>
          <p:cNvSpPr>
            <a:spLocks noGrp="1"/>
          </p:cNvSpPr>
          <p:nvPr>
            <p:ph type="sldNum" sz="quarter" idx="5"/>
          </p:nvPr>
        </p:nvSpPr>
        <p:spPr/>
        <p:txBody>
          <a:bodyPr/>
          <a:lstStyle/>
          <a:p>
            <a:fld id="{889C669F-AB4A-6B49-9690-C64D4845D506}" type="slidenum">
              <a:rPr lang="en-US" smtClean="0"/>
              <a:pPr/>
              <a:t>12</a:t>
            </a:fld>
            <a:endParaRPr lang="en-US"/>
          </a:p>
        </p:txBody>
      </p:sp>
    </p:spTree>
    <p:extLst>
      <p:ext uri="{BB962C8B-B14F-4D97-AF65-F5344CB8AC3E}">
        <p14:creationId xmlns:p14="http://schemas.microsoft.com/office/powerpoint/2010/main" val="2881327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r>
              <a:rPr lang="en-US" sz="1200">
                <a:solidFill>
                  <a:schemeClr val="bg1">
                    <a:lumMod val="50000"/>
                  </a:schemeClr>
                </a:solidFill>
              </a:rPr>
              <a:t>Note: Country data are the most recent available estimate between 2013 and 2019; exceptions where older data (2000–2012) are shown are denoted with an asterisk(*) and where only data prior to 2000 are available the dark grey color is used denoting no recent data.</a:t>
            </a:r>
          </a:p>
          <a:p>
            <a:r>
              <a:rPr lang="en-US" sz="1200">
                <a:solidFill>
                  <a:schemeClr val="bg1">
                    <a:lumMod val="50000"/>
                  </a:schemeClr>
                </a:solidFill>
              </a:rPr>
              <a:t>1. Eastern Europe and Central Asia does not include Russian Federation due to missing data. There is no estimate available for the Europe and Central Asia region or the Western Europe sub-region, due to insufficient population coverage. 2. North America regional estimate based on United States data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Map disclaimer:  The designations employed in this publication and the presentation of the material do not imply on the part of the United Nations Children’s Fund (UNICEF) the expression of any opinion whatsoever concerning the legal status of any country or territory, or of its authorities or the delimitations of its frontiers. The dotted line represents approximately the Line of Control in Jammu and Kashmir agreed upon by India and Pakistan. The final status of Jammu and Kashmir has not yet been agreed upon by the parties. The final boundary between the Sudan and South Sudan has not yet been determined. The final status of the </a:t>
            </a:r>
            <a:r>
              <a:rPr lang="en-US" err="1"/>
              <a:t>Abyei</a:t>
            </a:r>
            <a:r>
              <a:rPr lang="en-US"/>
              <a:t> area has not yet been determined. </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14</a:t>
            </a:fld>
            <a:endParaRPr lang="en-US"/>
          </a:p>
        </p:txBody>
      </p:sp>
    </p:spTree>
    <p:extLst>
      <p:ext uri="{BB962C8B-B14F-4D97-AF65-F5344CB8AC3E}">
        <p14:creationId xmlns:p14="http://schemas.microsoft.com/office/powerpoint/2010/main" val="2604174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Each marker refers to the most recent estimate between 2013 and 2019 for each country in each region; “no data” refers to the number of countries without an estimate or for which the most recent estimate is before 2013. North America is not shown as it only includes 2 countries, of which only one has data.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solidFill>
                  <a:schemeClr val="bg1">
                    <a:lumMod val="50000"/>
                  </a:schemeClr>
                </a:solidFill>
              </a:rPr>
              <a:t>Eastern Europe and Central Asia regional average does not include Russian Federation due to missing data. There is no estimate available for the Europe and Central Asia region or the Western Europe sub-region, due to insufficient population coverage. </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15</a:t>
            </a:fld>
            <a:endParaRPr lang="en-US"/>
          </a:p>
        </p:txBody>
      </p:sp>
    </p:spTree>
    <p:extLst>
      <p:ext uri="{BB962C8B-B14F-4D97-AF65-F5344CB8AC3E}">
        <p14:creationId xmlns:p14="http://schemas.microsoft.com/office/powerpoint/2010/main" val="224885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595959"/>
                </a:solidFill>
              </a:rPr>
              <a:t>Note: 1. Eastern Europe and Central Asia does not include Russian Federation due to missing data. There is no estimate available for the Europe and Central Asia region or the Western Europe sub-region, due to insufficient population coverage. 2. North America estimate based on United States data. The sum of UNICEF regional estimates do not add up to global total as the global total is based on a model for United Nations regions.</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t>16</a:t>
            </a:fld>
            <a:endParaRPr lang="en-US"/>
          </a:p>
        </p:txBody>
      </p:sp>
    </p:spTree>
    <p:extLst>
      <p:ext uri="{BB962C8B-B14F-4D97-AF65-F5344CB8AC3E}">
        <p14:creationId xmlns:p14="http://schemas.microsoft.com/office/powerpoint/2010/main" val="3294282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r>
              <a:rPr lang="en-US" sz="1200">
                <a:solidFill>
                  <a:schemeClr val="bg1">
                    <a:lumMod val="50000"/>
                  </a:schemeClr>
                </a:solidFill>
              </a:rPr>
              <a:t>Note: North America as well as Europe and Central Asia are not shown due to very small numbers for severely wasted; there is no estimate available for the Europe and Central Asia region or Western Europe sub-region, due to insufficient population coverage.</a:t>
            </a:r>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17</a:t>
            </a:fld>
            <a:endParaRPr lang="en-US"/>
          </a:p>
        </p:txBody>
      </p:sp>
    </p:spTree>
    <p:extLst>
      <p:ext uri="{BB962C8B-B14F-4D97-AF65-F5344CB8AC3E}">
        <p14:creationId xmlns:p14="http://schemas.microsoft.com/office/powerpoint/2010/main" val="364757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76787A"/>
                </a:solidFill>
              </a:rPr>
              <a:t>*Share is relative to the total number affected across the 4 country-income groups; this varies from the global totals reported elsewhere in this brochure because the official JME global total is based on a model of United Nations regions. The difference for wasting is as follows: Wasting official global estimate 47.0 million; sum of country-income groups = 45.3 million. </a:t>
            </a:r>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18</a:t>
            </a:fld>
            <a:endParaRPr lang="en-US"/>
          </a:p>
        </p:txBody>
      </p:sp>
    </p:spTree>
    <p:extLst>
      <p:ext uri="{BB962C8B-B14F-4D97-AF65-F5344CB8AC3E}">
        <p14:creationId xmlns:p14="http://schemas.microsoft.com/office/powerpoint/2010/main" val="245879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595959"/>
                </a:solidFill>
              </a:rPr>
              <a:t>Note: Country data are the most recent available estimate between 2013 and 2019; exceptions where older data (2000–2012) are shown are denoted with an asterisk(*) and where only data prior to 2000 are available the dark grey color is used denoting no recent data. 1. Eastern Europe and Central Asia does not include Russian Federation due to missing data. There is no estimate available for the Europe and Central Asia region or the Western Europe sub-region, due to insufficient population coverage.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Map disclaimer:  The designations employed in this publication and the presentation of the material do not imply on the part of the United Nations Children’s Fund (UNICEF) the expression of any opinion whatsoever concerning the legal status of any country or territory, or of its authorities or the delimitations of its frontiers. The dotted line represents approximately the Line of Control in Jammu and Kashmir agreed upon by India and Pakistan. The final status of Jammu and Kashmir has not yet been agreed upon by the parties. The final boundary between the Sudan and South Sudan has not yet been determined. The final status of the </a:t>
            </a:r>
            <a:r>
              <a:rPr lang="en-US" err="1"/>
              <a:t>Abyei</a:t>
            </a:r>
            <a:r>
              <a:rPr lang="en-US"/>
              <a:t> area has not yet been determined.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595959"/>
              </a:solidFill>
            </a:endParaRPr>
          </a:p>
        </p:txBody>
      </p:sp>
      <p:sp>
        <p:nvSpPr>
          <p:cNvPr id="4" name="Slide Number Placeholder 3"/>
          <p:cNvSpPr>
            <a:spLocks noGrp="1"/>
          </p:cNvSpPr>
          <p:nvPr>
            <p:ph type="sldNum" sz="quarter" idx="5"/>
          </p:nvPr>
        </p:nvSpPr>
        <p:spPr/>
        <p:txBody>
          <a:bodyPr/>
          <a:lstStyle/>
          <a:p>
            <a:fld id="{889C669F-AB4A-6B49-9690-C64D4845D506}" type="slidenum">
              <a:rPr lang="en-US" smtClean="0"/>
              <a:pPr/>
              <a:t>20</a:t>
            </a:fld>
            <a:endParaRPr lang="en-US"/>
          </a:p>
        </p:txBody>
      </p:sp>
    </p:spTree>
    <p:extLst>
      <p:ext uri="{BB962C8B-B14F-4D97-AF65-F5344CB8AC3E}">
        <p14:creationId xmlns:p14="http://schemas.microsoft.com/office/powerpoint/2010/main" val="2103460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Note: 1. Eastern Europe and Central Asia does not include Russian Federation due to missing data. There is no estimate available for the Europe and Central Asia region or the Western Europe sub-region, due to insufficient population coverage. </a:t>
            </a:r>
            <a:r>
              <a:rPr lang="en-US" sz="1200" baseline="30000">
                <a:solidFill>
                  <a:schemeClr val="bg1">
                    <a:lumMod val="50000"/>
                  </a:schemeClr>
                </a:solidFill>
              </a:rPr>
              <a:t>† </a:t>
            </a:r>
            <a:r>
              <a:rPr lang="en-US" sz="1200">
                <a:solidFill>
                  <a:schemeClr val="bg1">
                    <a:lumMod val="50000"/>
                  </a:schemeClr>
                </a:solidFill>
              </a:rPr>
              <a:t>denotes regions where the change has been statistically significant; see page 12 for the 95% confidence intervals for graphed estimates</a:t>
            </a:r>
            <a:r>
              <a:rPr lang="en-US" sz="1200">
                <a:solidFill>
                  <a:schemeClr val="bg1">
                    <a:lumMod val="50000"/>
                  </a:schemeClr>
                </a:solidFill>
                <a:latin typeface="Franklin Gothic Book" panose="020B0503020102020204" pitchFamily="34" charset="0"/>
              </a:rPr>
              <a:t>; see online materials for the 95% confidence intervals for graphed estimates at </a:t>
            </a:r>
            <a:r>
              <a:rPr lang="en-US">
                <a:hlinkClick r:id="rId3"/>
              </a:rPr>
              <a:t>https://data.unicef.org/resources/dataset/malnutrition-data/</a:t>
            </a:r>
            <a:r>
              <a:rPr lang="en-US"/>
              <a:t> </a:t>
            </a:r>
            <a:r>
              <a:rPr lang="en-US" sz="1200">
                <a:solidFill>
                  <a:schemeClr val="bg1">
                    <a:lumMod val="50000"/>
                  </a:schemeClr>
                </a:solidFill>
                <a:latin typeface="Franklin Gothic Book" panose="020B05030201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lumMod val="50000"/>
                </a:schemeClr>
              </a:solidFill>
            </a:endParaRP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21</a:t>
            </a:fld>
            <a:endParaRPr lang="en-US"/>
          </a:p>
        </p:txBody>
      </p:sp>
    </p:spTree>
    <p:extLst>
      <p:ext uri="{BB962C8B-B14F-4D97-AF65-F5344CB8AC3E}">
        <p14:creationId xmlns:p14="http://schemas.microsoft.com/office/powerpoint/2010/main" val="102180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Notes: *The Eastern Europe and Central Asia sub-region estimates do not include Russian Federation due to missing data. The percentage change since 2000 is only shown where the change is statistically significant.</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22</a:t>
            </a:fld>
            <a:endParaRPr lang="en-US"/>
          </a:p>
        </p:txBody>
      </p:sp>
    </p:spTree>
    <p:extLst>
      <p:ext uri="{BB962C8B-B14F-4D97-AF65-F5344CB8AC3E}">
        <p14:creationId xmlns:p14="http://schemas.microsoft.com/office/powerpoint/2010/main" val="514856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lumMod val="50000"/>
                  </a:schemeClr>
                </a:solidFill>
              </a:rPr>
              <a:t>Source: UNICEF, WHO, World Bank Group joint malnutrition estimates, 2020 edition. Note: 1. Eastern Europe and Central Asia does not include Russian Federation due to missing data. There is no estimate available for the Europe and Central Asia region or the Western Europe sub-region, due to insufficient population coverage. The sum of UNICEF regional estimates do not add up to global total as the global total is based on a model for United Nations regions.</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t>23</a:t>
            </a:fld>
            <a:endParaRPr lang="en-US"/>
          </a:p>
        </p:txBody>
      </p:sp>
    </p:spTree>
    <p:extLst>
      <p:ext uri="{BB962C8B-B14F-4D97-AF65-F5344CB8AC3E}">
        <p14:creationId xmlns:p14="http://schemas.microsoft.com/office/powerpoint/2010/main" val="748286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lumMod val="50000"/>
                  </a:schemeClr>
                </a:solidFill>
              </a:rPr>
              <a:t>Source: UNICEF, WHO, World Bank Group joint malnutrition estimates, 2020 edition. </a:t>
            </a:r>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3</a:t>
            </a:fld>
            <a:endParaRPr lang="en-US"/>
          </a:p>
        </p:txBody>
      </p:sp>
    </p:spTree>
    <p:extLst>
      <p:ext uri="{BB962C8B-B14F-4D97-AF65-F5344CB8AC3E}">
        <p14:creationId xmlns:p14="http://schemas.microsoft.com/office/powerpoint/2010/main" val="2170719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Source: UNICEF, WHO, World Bank Group Joint Child Malnutrition Estimates, 2019 edition.​ Note: * Eastern Europe and Central Asia sub-region does not include Russian Federation due to missing data. The percentage change since 2000 is only shown where the change is statistically significant</a:t>
            </a:r>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t>24</a:t>
            </a:fld>
            <a:endParaRPr lang="en-US"/>
          </a:p>
        </p:txBody>
      </p:sp>
    </p:spTree>
    <p:extLst>
      <p:ext uri="{BB962C8B-B14F-4D97-AF65-F5344CB8AC3E}">
        <p14:creationId xmlns:p14="http://schemas.microsoft.com/office/powerpoint/2010/main" val="2096181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595959"/>
                </a:solidFill>
                <a:latin typeface="Franklin Gothic Book" panose="020B0503020102020204" pitchFamily="34" charset="0"/>
              </a:rPr>
              <a:t>*Share is relative to the total number affected across the 4 country-income groups; this varies from the global totals reported elsewhere in this brochure because the official JME global total is based on a model of United Nations regions. The difference for overweight is as follows: Overweight official global estimate 38.3 million; sum of 4 country-income groups = 39.1 million).</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25</a:t>
            </a:fld>
            <a:endParaRPr lang="en-US"/>
          </a:p>
        </p:txBody>
      </p:sp>
    </p:spTree>
    <p:extLst>
      <p:ext uri="{BB962C8B-B14F-4D97-AF65-F5344CB8AC3E}">
        <p14:creationId xmlns:p14="http://schemas.microsoft.com/office/powerpoint/2010/main" val="303450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lumMod val="50000"/>
                  </a:schemeClr>
                </a:solidFill>
              </a:rPr>
              <a:t>Source: UNICEF, WHO, World Bank Group joint malnutrition estimates, 2020 edition. Note: *High-income countries: consecutive low (&lt;50 per cent) population coverage in 2000 and 2019 for overweight and in 2000 for stunting; interpret with caution. Based on FY2020 World Bank income classification. There are no values for “percentage change since 2000” on this graphic (like there are on the stunting graphic) as none of the changes since 2000 for overweight are statistically significant.</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26</a:t>
            </a:fld>
            <a:endParaRPr lang="en-US"/>
          </a:p>
        </p:txBody>
      </p:sp>
    </p:spTree>
    <p:extLst>
      <p:ext uri="{BB962C8B-B14F-4D97-AF65-F5344CB8AC3E}">
        <p14:creationId xmlns:p14="http://schemas.microsoft.com/office/powerpoint/2010/main" val="676247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Franklin Gothic Book" panose="020B0503020102020204" pitchFamily="34" charset="0"/>
                <a:ea typeface="+mn-ea"/>
                <a:cs typeface="+mn-cs"/>
              </a:rPr>
              <a:t>*The most recent estimate between 2000 and 2019 in the JME country dataset is reported in this table, see page 43 for link to full country time series. **See page 40 for prevalence thresholds; No current data means the most recent estimate is from before 2000. </a:t>
            </a:r>
          </a:p>
          <a:p>
            <a:r>
              <a:rPr lang="en-US" sz="1200" b="0" i="0" kern="1200" baseline="30000" dirty="0">
                <a:solidFill>
                  <a:schemeClr val="tx1"/>
                </a:solidFill>
                <a:effectLst/>
                <a:latin typeface="Franklin Gothic Book" panose="020B0503020102020204" pitchFamily="34" charset="0"/>
                <a:ea typeface="+mn-ea"/>
                <a:cs typeface="+mn-cs"/>
              </a:rPr>
              <a:t>1</a:t>
            </a:r>
            <a:r>
              <a:rPr lang="en-US" sz="1200" b="0" i="0" kern="1200" dirty="0">
                <a:solidFill>
                  <a:schemeClr val="tx1"/>
                </a:solidFill>
                <a:effectLst/>
                <a:latin typeface="Franklin Gothic Book" panose="020B0503020102020204" pitchFamily="34" charset="0"/>
                <a:ea typeface="+mn-ea"/>
                <a:cs typeface="+mn-cs"/>
              </a:rPr>
              <a:t> Methodology for monitoring progress towards the global nutrition targets for 2025 – technical report. World Health Organization and the United Nations Children’s Fund (UNICEF) Technical Expert Advisory Group on Nutrition Monitoring (TEAM), 2017. </a:t>
            </a:r>
            <a:r>
              <a:rPr lang="en-US" sz="1200" b="0" i="0" kern="1200" dirty="0" err="1">
                <a:solidFill>
                  <a:schemeClr val="tx1"/>
                </a:solidFill>
                <a:effectLst/>
                <a:latin typeface="Franklin Gothic Book" panose="020B0503020102020204" pitchFamily="34" charset="0"/>
                <a:ea typeface="+mn-ea"/>
                <a:cs typeface="+mn-cs"/>
              </a:rPr>
              <a:t>Licence</a:t>
            </a:r>
            <a:r>
              <a:rPr lang="en-US" sz="1200" b="0" i="0" kern="1200" dirty="0">
                <a:solidFill>
                  <a:schemeClr val="tx1"/>
                </a:solidFill>
                <a:effectLst/>
                <a:latin typeface="Franklin Gothic Book" panose="020B0503020102020204" pitchFamily="34" charset="0"/>
                <a:ea typeface="+mn-ea"/>
                <a:cs typeface="+mn-cs"/>
              </a:rPr>
              <a:t>: CC BY-NC-SA 3.0 IGO. </a:t>
            </a:r>
          </a:p>
        </p:txBody>
      </p:sp>
      <p:sp>
        <p:nvSpPr>
          <p:cNvPr id="4" name="Slide Number Placeholder 3"/>
          <p:cNvSpPr>
            <a:spLocks noGrp="1"/>
          </p:cNvSpPr>
          <p:nvPr>
            <p:ph type="sldNum" sz="quarter" idx="5"/>
          </p:nvPr>
        </p:nvSpPr>
        <p:spPr/>
        <p:txBody>
          <a:bodyPr/>
          <a:lstStyle/>
          <a:p>
            <a:fld id="{889C669F-AB4A-6B49-9690-C64D4845D506}" type="slidenum">
              <a:rPr lang="en-US" smtClean="0"/>
              <a:pPr/>
              <a:t>28</a:t>
            </a:fld>
            <a:endParaRPr lang="en-US"/>
          </a:p>
        </p:txBody>
      </p:sp>
    </p:spTree>
    <p:extLst>
      <p:ext uri="{BB962C8B-B14F-4D97-AF65-F5344CB8AC3E}">
        <p14:creationId xmlns:p14="http://schemas.microsoft.com/office/powerpoint/2010/main" val="975234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Franklin Gothic Book" panose="020B0503020102020204" pitchFamily="34" charset="0"/>
                <a:ea typeface="+mn-ea"/>
                <a:cs typeface="+mn-cs"/>
              </a:rPr>
              <a:t>*The most recent estimate between 2000 and 2019 in the JME country dataset is reported in this table, see page 43 for link to full country time series. **See page 40 for prevalence thresholds; No current data means the most recent estimate is from before 2000. </a:t>
            </a:r>
          </a:p>
          <a:p>
            <a:r>
              <a:rPr lang="en-US" sz="1200" b="0" i="0" kern="1200" baseline="30000" dirty="0">
                <a:solidFill>
                  <a:schemeClr val="tx1"/>
                </a:solidFill>
                <a:effectLst/>
                <a:latin typeface="Franklin Gothic Book" panose="020B0503020102020204" pitchFamily="34" charset="0"/>
                <a:ea typeface="+mn-ea"/>
                <a:cs typeface="+mn-cs"/>
              </a:rPr>
              <a:t>1</a:t>
            </a:r>
            <a:r>
              <a:rPr lang="en-US" sz="1200" b="0" i="0" kern="1200" dirty="0">
                <a:solidFill>
                  <a:schemeClr val="tx1"/>
                </a:solidFill>
                <a:effectLst/>
                <a:latin typeface="Franklin Gothic Book" panose="020B0503020102020204" pitchFamily="34" charset="0"/>
                <a:ea typeface="+mn-ea"/>
                <a:cs typeface="+mn-cs"/>
              </a:rPr>
              <a:t> Methodology for monitoring progress towards the global nutrition targets for 2025 – technical report. World Health Organization and the United Nations Children’s Fund (UNICEF) Technical Expert Advisory Group on Nutrition Monitoring (TEAM), 2017. </a:t>
            </a:r>
            <a:r>
              <a:rPr lang="en-US" sz="1200" b="0" i="0" kern="1200" dirty="0" err="1">
                <a:solidFill>
                  <a:schemeClr val="tx1"/>
                </a:solidFill>
                <a:effectLst/>
                <a:latin typeface="Franklin Gothic Book" panose="020B0503020102020204" pitchFamily="34" charset="0"/>
                <a:ea typeface="+mn-ea"/>
                <a:cs typeface="+mn-cs"/>
              </a:rPr>
              <a:t>Licence</a:t>
            </a:r>
            <a:r>
              <a:rPr lang="en-US" sz="1200" b="0" i="0" kern="1200" dirty="0">
                <a:solidFill>
                  <a:schemeClr val="tx1"/>
                </a:solidFill>
                <a:effectLst/>
                <a:latin typeface="Franklin Gothic Book" panose="020B0503020102020204" pitchFamily="34" charset="0"/>
                <a:ea typeface="+mn-ea"/>
                <a:cs typeface="+mn-cs"/>
              </a:rPr>
              <a:t>: CC BY-NC-SA 3.0 IGO. </a:t>
            </a:r>
          </a:p>
        </p:txBody>
      </p:sp>
      <p:sp>
        <p:nvSpPr>
          <p:cNvPr id="4" name="Slide Number Placeholder 3"/>
          <p:cNvSpPr>
            <a:spLocks noGrp="1"/>
          </p:cNvSpPr>
          <p:nvPr>
            <p:ph type="sldNum" sz="quarter" idx="5"/>
          </p:nvPr>
        </p:nvSpPr>
        <p:spPr/>
        <p:txBody>
          <a:bodyPr/>
          <a:lstStyle/>
          <a:p>
            <a:fld id="{889C669F-AB4A-6B49-9690-C64D4845D506}" type="slidenum">
              <a:rPr lang="en-US" smtClean="0"/>
              <a:pPr/>
              <a:t>29</a:t>
            </a:fld>
            <a:endParaRPr lang="en-US"/>
          </a:p>
        </p:txBody>
      </p:sp>
    </p:spTree>
    <p:extLst>
      <p:ext uri="{BB962C8B-B14F-4D97-AF65-F5344CB8AC3E}">
        <p14:creationId xmlns:p14="http://schemas.microsoft.com/office/powerpoint/2010/main" val="3509530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Franklin Gothic Book" panose="020B0503020102020204" pitchFamily="34" charset="0"/>
                <a:ea typeface="+mn-ea"/>
                <a:cs typeface="+mn-cs"/>
              </a:rPr>
              <a:t>*The most recent estimate between 2000 and 2019 in the JME country dataset is reported in this table, see page 43 for link to full country time series. **See page 40 for prevalence thresholds; No current data means the most recent estimate is from before 2000. </a:t>
            </a:r>
          </a:p>
          <a:p>
            <a:r>
              <a:rPr lang="en-US" sz="1200" b="0" i="0" kern="1200" baseline="30000" dirty="0">
                <a:solidFill>
                  <a:schemeClr val="tx1"/>
                </a:solidFill>
                <a:effectLst/>
                <a:latin typeface="Franklin Gothic Book" panose="020B0503020102020204" pitchFamily="34" charset="0"/>
                <a:ea typeface="+mn-ea"/>
                <a:cs typeface="+mn-cs"/>
              </a:rPr>
              <a:t>1</a:t>
            </a:r>
            <a:r>
              <a:rPr lang="en-US" sz="1200" b="0" i="0" kern="1200" dirty="0">
                <a:solidFill>
                  <a:schemeClr val="tx1"/>
                </a:solidFill>
                <a:effectLst/>
                <a:latin typeface="Franklin Gothic Book" panose="020B0503020102020204" pitchFamily="34" charset="0"/>
                <a:ea typeface="+mn-ea"/>
                <a:cs typeface="+mn-cs"/>
              </a:rPr>
              <a:t> Methodology for monitoring progress towards the global nutrition targets for 2025 – technical report. World Health Organization and the United Nations Children’s Fund (UNICEF) Technical Expert Advisory Group on Nutrition Monitoring (TEAM), 2017. </a:t>
            </a:r>
            <a:r>
              <a:rPr lang="en-US" sz="1200" b="0" i="0" kern="1200" dirty="0" err="1">
                <a:solidFill>
                  <a:schemeClr val="tx1"/>
                </a:solidFill>
                <a:effectLst/>
                <a:latin typeface="Franklin Gothic Book" panose="020B0503020102020204" pitchFamily="34" charset="0"/>
                <a:ea typeface="+mn-ea"/>
                <a:cs typeface="+mn-cs"/>
              </a:rPr>
              <a:t>Licence</a:t>
            </a:r>
            <a:r>
              <a:rPr lang="en-US" sz="1200" b="0" i="0" kern="1200" dirty="0">
                <a:solidFill>
                  <a:schemeClr val="tx1"/>
                </a:solidFill>
                <a:effectLst/>
                <a:latin typeface="Franklin Gothic Book" panose="020B0503020102020204" pitchFamily="34" charset="0"/>
                <a:ea typeface="+mn-ea"/>
                <a:cs typeface="+mn-cs"/>
              </a:rPr>
              <a:t>: CC BY-NC-SA 3.0 IGO. </a:t>
            </a:r>
          </a:p>
        </p:txBody>
      </p:sp>
      <p:sp>
        <p:nvSpPr>
          <p:cNvPr id="4" name="Slide Number Placeholder 3"/>
          <p:cNvSpPr>
            <a:spLocks noGrp="1"/>
          </p:cNvSpPr>
          <p:nvPr>
            <p:ph type="sldNum" sz="quarter" idx="5"/>
          </p:nvPr>
        </p:nvSpPr>
        <p:spPr/>
        <p:txBody>
          <a:bodyPr/>
          <a:lstStyle/>
          <a:p>
            <a:fld id="{889C669F-AB4A-6B49-9690-C64D4845D506}" type="slidenum">
              <a:rPr lang="en-US" smtClean="0"/>
              <a:pPr/>
              <a:t>30</a:t>
            </a:fld>
            <a:endParaRPr lang="en-US"/>
          </a:p>
        </p:txBody>
      </p:sp>
    </p:spTree>
    <p:extLst>
      <p:ext uri="{BB962C8B-B14F-4D97-AF65-F5344CB8AC3E}">
        <p14:creationId xmlns:p14="http://schemas.microsoft.com/office/powerpoint/2010/main" val="1715021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Franklin Gothic Book" panose="020B0503020102020204" pitchFamily="34" charset="0"/>
                <a:ea typeface="+mn-ea"/>
                <a:cs typeface="+mn-cs"/>
              </a:rPr>
              <a:t>*The most recent estimate between 2000 and 2019 in the JME country dataset is reported in this table, see page 43 for link to full country time series. **See page 40 for prevalence thresholds; No current data means the most recent estimate is from before 2000. </a:t>
            </a:r>
          </a:p>
          <a:p>
            <a:r>
              <a:rPr lang="en-US" sz="1200" b="0" i="0" kern="1200" baseline="30000" dirty="0">
                <a:solidFill>
                  <a:schemeClr val="tx1"/>
                </a:solidFill>
                <a:effectLst/>
                <a:latin typeface="Franklin Gothic Book" panose="020B0503020102020204" pitchFamily="34" charset="0"/>
                <a:ea typeface="+mn-ea"/>
                <a:cs typeface="+mn-cs"/>
              </a:rPr>
              <a:t>1</a:t>
            </a:r>
            <a:r>
              <a:rPr lang="en-US" sz="1200" b="0" i="0" kern="1200" dirty="0">
                <a:solidFill>
                  <a:schemeClr val="tx1"/>
                </a:solidFill>
                <a:effectLst/>
                <a:latin typeface="Franklin Gothic Book" panose="020B0503020102020204" pitchFamily="34" charset="0"/>
                <a:ea typeface="+mn-ea"/>
                <a:cs typeface="+mn-cs"/>
              </a:rPr>
              <a:t> Methodology for monitoring progress towards the global nutrition targets for 2025 – technical report. World Health Organization and the United Nations Children’s Fund (UNICEF) Technical Expert Advisory Group on Nutrition Monitoring (TEAM), 2017. </a:t>
            </a:r>
            <a:r>
              <a:rPr lang="en-US" sz="1200" b="0" i="0" kern="1200" dirty="0" err="1">
                <a:solidFill>
                  <a:schemeClr val="tx1"/>
                </a:solidFill>
                <a:effectLst/>
                <a:latin typeface="Franklin Gothic Book" panose="020B0503020102020204" pitchFamily="34" charset="0"/>
                <a:ea typeface="+mn-ea"/>
                <a:cs typeface="+mn-cs"/>
              </a:rPr>
              <a:t>Licence</a:t>
            </a:r>
            <a:r>
              <a:rPr lang="en-US" sz="1200" b="0" i="0" kern="1200" dirty="0">
                <a:solidFill>
                  <a:schemeClr val="tx1"/>
                </a:solidFill>
                <a:effectLst/>
                <a:latin typeface="Franklin Gothic Book" panose="020B0503020102020204" pitchFamily="34" charset="0"/>
                <a:ea typeface="+mn-ea"/>
                <a:cs typeface="+mn-cs"/>
              </a:rPr>
              <a:t>: CC BY-NC-SA 3.0 IGO. </a:t>
            </a:r>
          </a:p>
        </p:txBody>
      </p:sp>
      <p:sp>
        <p:nvSpPr>
          <p:cNvPr id="4" name="Slide Number Placeholder 3"/>
          <p:cNvSpPr>
            <a:spLocks noGrp="1"/>
          </p:cNvSpPr>
          <p:nvPr>
            <p:ph type="sldNum" sz="quarter" idx="5"/>
          </p:nvPr>
        </p:nvSpPr>
        <p:spPr/>
        <p:txBody>
          <a:bodyPr/>
          <a:lstStyle/>
          <a:p>
            <a:fld id="{889C669F-AB4A-6B49-9690-C64D4845D506}" type="slidenum">
              <a:rPr lang="en-US" smtClean="0"/>
              <a:pPr/>
              <a:t>31</a:t>
            </a:fld>
            <a:endParaRPr lang="en-US"/>
          </a:p>
        </p:txBody>
      </p:sp>
    </p:spTree>
    <p:extLst>
      <p:ext uri="{BB962C8B-B14F-4D97-AF65-F5344CB8AC3E}">
        <p14:creationId xmlns:p14="http://schemas.microsoft.com/office/powerpoint/2010/main" val="2447796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Franklin Gothic Book" panose="020B0503020102020204" pitchFamily="34" charset="0"/>
                <a:ea typeface="+mn-ea"/>
                <a:cs typeface="+mn-cs"/>
              </a:rPr>
              <a:t>*The most recent estimate between 2000 and 2019 in the JME country dataset is reported in this table, see page 43 for link to full country time series. **See page 40 for prevalence thresholds; No current data means the most recent estimate is from before 2000. </a:t>
            </a:r>
          </a:p>
          <a:p>
            <a:r>
              <a:rPr lang="en-US" sz="1200" b="0" i="0" kern="1200" baseline="30000" dirty="0">
                <a:solidFill>
                  <a:schemeClr val="tx1"/>
                </a:solidFill>
                <a:effectLst/>
                <a:latin typeface="Franklin Gothic Book" panose="020B0503020102020204" pitchFamily="34" charset="0"/>
                <a:ea typeface="+mn-ea"/>
                <a:cs typeface="+mn-cs"/>
              </a:rPr>
              <a:t>1</a:t>
            </a:r>
            <a:r>
              <a:rPr lang="en-US" sz="1200" b="0" i="0" kern="1200" dirty="0">
                <a:solidFill>
                  <a:schemeClr val="tx1"/>
                </a:solidFill>
                <a:effectLst/>
                <a:latin typeface="Franklin Gothic Book" panose="020B0503020102020204" pitchFamily="34" charset="0"/>
                <a:ea typeface="+mn-ea"/>
                <a:cs typeface="+mn-cs"/>
              </a:rPr>
              <a:t> Methodology for monitoring progress towards the global nutrition targets for 2025 – technical report. World Health Organization and the United Nations Children’s Fund (UNICEF) Technical Expert Advisory Group on Nutrition Monitoring (TEAM), 2017. </a:t>
            </a:r>
            <a:r>
              <a:rPr lang="en-US" sz="1200" b="0" i="0" kern="1200" dirty="0" err="1">
                <a:solidFill>
                  <a:schemeClr val="tx1"/>
                </a:solidFill>
                <a:effectLst/>
                <a:latin typeface="Franklin Gothic Book" panose="020B0503020102020204" pitchFamily="34" charset="0"/>
                <a:ea typeface="+mn-ea"/>
                <a:cs typeface="+mn-cs"/>
              </a:rPr>
              <a:t>Licence</a:t>
            </a:r>
            <a:r>
              <a:rPr lang="en-US" sz="1200" b="0" i="0" kern="1200" dirty="0">
                <a:solidFill>
                  <a:schemeClr val="tx1"/>
                </a:solidFill>
                <a:effectLst/>
                <a:latin typeface="Franklin Gothic Book" panose="020B0503020102020204" pitchFamily="34" charset="0"/>
                <a:ea typeface="+mn-ea"/>
                <a:cs typeface="+mn-cs"/>
              </a:rPr>
              <a:t>: CC BY-NC-SA 3.0 IGO. </a:t>
            </a:r>
          </a:p>
        </p:txBody>
      </p:sp>
      <p:sp>
        <p:nvSpPr>
          <p:cNvPr id="4" name="Slide Number Placeholder 3"/>
          <p:cNvSpPr>
            <a:spLocks noGrp="1"/>
          </p:cNvSpPr>
          <p:nvPr>
            <p:ph type="sldNum" sz="quarter" idx="5"/>
          </p:nvPr>
        </p:nvSpPr>
        <p:spPr/>
        <p:txBody>
          <a:bodyPr/>
          <a:lstStyle/>
          <a:p>
            <a:fld id="{889C669F-AB4A-6B49-9690-C64D4845D506}" type="slidenum">
              <a:rPr lang="en-US" smtClean="0"/>
              <a:pPr/>
              <a:t>32</a:t>
            </a:fld>
            <a:endParaRPr lang="en-US"/>
          </a:p>
        </p:txBody>
      </p:sp>
    </p:spTree>
    <p:extLst>
      <p:ext uri="{BB962C8B-B14F-4D97-AF65-F5344CB8AC3E}">
        <p14:creationId xmlns:p14="http://schemas.microsoft.com/office/powerpoint/2010/main" val="3742162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Franklin Gothic Book" panose="020B0503020102020204" pitchFamily="34" charset="0"/>
                <a:ea typeface="+mn-ea"/>
                <a:cs typeface="+mn-cs"/>
              </a:rPr>
              <a:t>*The most recent estimate between 2000 and 2019 in the JME country dataset is reported in this table, see page 43 for link to full country time series. **See page 40 for prevalence thresholds; No current data means the most recent estimate is from before 2000. </a:t>
            </a:r>
          </a:p>
          <a:p>
            <a:r>
              <a:rPr lang="en-US" sz="1200" b="0" i="0" kern="1200" baseline="30000" dirty="0">
                <a:solidFill>
                  <a:schemeClr val="tx1"/>
                </a:solidFill>
                <a:effectLst/>
                <a:latin typeface="Franklin Gothic Book" panose="020B0503020102020204" pitchFamily="34" charset="0"/>
                <a:ea typeface="+mn-ea"/>
                <a:cs typeface="+mn-cs"/>
              </a:rPr>
              <a:t>1</a:t>
            </a:r>
            <a:r>
              <a:rPr lang="en-US" sz="1200" b="0" i="0" kern="1200" dirty="0">
                <a:solidFill>
                  <a:schemeClr val="tx1"/>
                </a:solidFill>
                <a:effectLst/>
                <a:latin typeface="Franklin Gothic Book" panose="020B0503020102020204" pitchFamily="34" charset="0"/>
                <a:ea typeface="+mn-ea"/>
                <a:cs typeface="+mn-cs"/>
              </a:rPr>
              <a:t> Methodology for monitoring progress towards the global nutrition targets for 2025 – technical report. World Health Organization and the United Nations Children’s Fund (UNICEF) Technical Expert Advisory Group on Nutrition Monitoring (TEAM), 2017. </a:t>
            </a:r>
            <a:r>
              <a:rPr lang="en-US" sz="1200" b="0" i="0" kern="1200" dirty="0" err="1">
                <a:solidFill>
                  <a:schemeClr val="tx1"/>
                </a:solidFill>
                <a:effectLst/>
                <a:latin typeface="Franklin Gothic Book" panose="020B0503020102020204" pitchFamily="34" charset="0"/>
                <a:ea typeface="+mn-ea"/>
                <a:cs typeface="+mn-cs"/>
              </a:rPr>
              <a:t>Licence</a:t>
            </a:r>
            <a:r>
              <a:rPr lang="en-US" sz="1200" b="0" i="0" kern="1200" dirty="0">
                <a:solidFill>
                  <a:schemeClr val="tx1"/>
                </a:solidFill>
                <a:effectLst/>
                <a:latin typeface="Franklin Gothic Book" panose="020B0503020102020204" pitchFamily="34" charset="0"/>
                <a:ea typeface="+mn-ea"/>
                <a:cs typeface="+mn-cs"/>
              </a:rPr>
              <a:t>: CC BY-NC-SA 3.0 IGO. </a:t>
            </a:r>
          </a:p>
        </p:txBody>
      </p:sp>
      <p:sp>
        <p:nvSpPr>
          <p:cNvPr id="4" name="Slide Number Placeholder 3"/>
          <p:cNvSpPr>
            <a:spLocks noGrp="1"/>
          </p:cNvSpPr>
          <p:nvPr>
            <p:ph type="sldNum" sz="quarter" idx="5"/>
          </p:nvPr>
        </p:nvSpPr>
        <p:spPr/>
        <p:txBody>
          <a:bodyPr/>
          <a:lstStyle/>
          <a:p>
            <a:fld id="{889C669F-AB4A-6B49-9690-C64D4845D506}" type="slidenum">
              <a:rPr lang="en-US" smtClean="0"/>
              <a:pPr/>
              <a:t>33</a:t>
            </a:fld>
            <a:endParaRPr lang="en-US"/>
          </a:p>
        </p:txBody>
      </p:sp>
    </p:spTree>
    <p:extLst>
      <p:ext uri="{BB962C8B-B14F-4D97-AF65-F5344CB8AC3E}">
        <p14:creationId xmlns:p14="http://schemas.microsoft.com/office/powerpoint/2010/main" val="3249123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Franklin Gothic Book" panose="020B0503020102020204" pitchFamily="34" charset="0"/>
                <a:ea typeface="+mn-ea"/>
                <a:cs typeface="+mn-cs"/>
              </a:rPr>
              <a:t>*The most recent estimate between 2000 and 2019 in the JME country dataset is reported in this table, see page 43 for link to full country time series. **See page 40 for prevalence thresholds; No current data means the most recent estimate is from before 2000. </a:t>
            </a:r>
          </a:p>
          <a:p>
            <a:r>
              <a:rPr lang="en-US" sz="1200" b="0" i="0" kern="1200" baseline="30000" dirty="0">
                <a:solidFill>
                  <a:schemeClr val="tx1"/>
                </a:solidFill>
                <a:effectLst/>
                <a:latin typeface="Franklin Gothic Book" panose="020B0503020102020204" pitchFamily="34" charset="0"/>
                <a:ea typeface="+mn-ea"/>
                <a:cs typeface="+mn-cs"/>
              </a:rPr>
              <a:t>1</a:t>
            </a:r>
            <a:r>
              <a:rPr lang="en-US" sz="1200" b="0" i="0" kern="1200" dirty="0">
                <a:solidFill>
                  <a:schemeClr val="tx1"/>
                </a:solidFill>
                <a:effectLst/>
                <a:latin typeface="Franklin Gothic Book" panose="020B0503020102020204" pitchFamily="34" charset="0"/>
                <a:ea typeface="+mn-ea"/>
                <a:cs typeface="+mn-cs"/>
              </a:rPr>
              <a:t> Methodology for monitoring progress towards the global nutrition targets for 2025 – technical report. World Health Organization and the United Nations Children’s Fund (UNICEF) Technical Expert Advisory Group on Nutrition Monitoring (TEAM), 2017. </a:t>
            </a:r>
            <a:r>
              <a:rPr lang="en-US" sz="1200" b="0" i="0" kern="1200" dirty="0" err="1">
                <a:solidFill>
                  <a:schemeClr val="tx1"/>
                </a:solidFill>
                <a:effectLst/>
                <a:latin typeface="Franklin Gothic Book" panose="020B0503020102020204" pitchFamily="34" charset="0"/>
                <a:ea typeface="+mn-ea"/>
                <a:cs typeface="+mn-cs"/>
              </a:rPr>
              <a:t>Licence</a:t>
            </a:r>
            <a:r>
              <a:rPr lang="en-US" sz="1200" b="0" i="0" kern="1200" dirty="0">
                <a:solidFill>
                  <a:schemeClr val="tx1"/>
                </a:solidFill>
                <a:effectLst/>
                <a:latin typeface="Franklin Gothic Book" panose="020B0503020102020204" pitchFamily="34" charset="0"/>
                <a:ea typeface="+mn-ea"/>
                <a:cs typeface="+mn-cs"/>
              </a:rPr>
              <a:t>: CC BY-NC-SA 3.0 IGO. </a:t>
            </a:r>
          </a:p>
        </p:txBody>
      </p:sp>
      <p:sp>
        <p:nvSpPr>
          <p:cNvPr id="4" name="Slide Number Placeholder 3"/>
          <p:cNvSpPr>
            <a:spLocks noGrp="1"/>
          </p:cNvSpPr>
          <p:nvPr>
            <p:ph type="sldNum" sz="quarter" idx="5"/>
          </p:nvPr>
        </p:nvSpPr>
        <p:spPr/>
        <p:txBody>
          <a:bodyPr/>
          <a:lstStyle/>
          <a:p>
            <a:fld id="{889C669F-AB4A-6B49-9690-C64D4845D506}" type="slidenum">
              <a:rPr lang="en-US" smtClean="0"/>
              <a:pPr/>
              <a:t>34</a:t>
            </a:fld>
            <a:endParaRPr lang="en-US"/>
          </a:p>
        </p:txBody>
      </p:sp>
    </p:spTree>
    <p:extLst>
      <p:ext uri="{BB962C8B-B14F-4D97-AF65-F5344CB8AC3E}">
        <p14:creationId xmlns:p14="http://schemas.microsoft.com/office/powerpoint/2010/main" val="29065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85000"/>
                    <a:lumOff val="15000"/>
                  </a:schemeClr>
                </a:solidFill>
              </a:rPr>
              <a:t>Note: *High-income countries: low (&lt;50 per cent) population coverage in all time periods for overweight and wasting, and consecutive low population coverage in 2000 for stunting; interpret with caution.</a:t>
            </a:r>
            <a:r>
              <a:rPr lang="en-US" sz="1200" b="0" i="0" u="none" strike="noStrike" kern="1200" baseline="0">
                <a:solidFill>
                  <a:schemeClr val="tx1"/>
                </a:solidFill>
                <a:latin typeface="Franklin Gothic Book" panose="020B0503020102020204" pitchFamily="34" charset="0"/>
                <a:ea typeface="+mn-ea"/>
                <a:cs typeface="+mn-cs"/>
              </a:rPr>
              <a:t> Based on FY2020 World Bank country-income classification. </a:t>
            </a:r>
            <a:r>
              <a:rPr lang="en-US" sz="1200">
                <a:solidFill>
                  <a:schemeClr val="bg1">
                    <a:lumMod val="50000"/>
                  </a:schemeClr>
                </a:solidFill>
              </a:rPr>
              <a:t>See Notes on the Data section for explanation of why only one time point is presented for wasting on the graphs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85000"/>
                  <a:lumOff val="15000"/>
                </a:schemeClr>
              </a:solidFill>
            </a:endParaRP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4</a:t>
            </a:fld>
            <a:endParaRPr lang="en-US"/>
          </a:p>
        </p:txBody>
      </p:sp>
    </p:spTree>
    <p:extLst>
      <p:ext uri="{BB962C8B-B14F-4D97-AF65-F5344CB8AC3E}">
        <p14:creationId xmlns:p14="http://schemas.microsoft.com/office/powerpoint/2010/main" val="1017972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Franklin Gothic Book" panose="020B0503020102020204" pitchFamily="34" charset="0"/>
                <a:ea typeface="+mn-ea"/>
                <a:cs typeface="+mn-cs"/>
              </a:rPr>
              <a:t>*The most recent estimate between 2000 and 2019 in the JME country dataset is reported in this table, see page 43 for link to full country time series. **See page 40 for prevalence thresholds; No current data means the most recent estimate is from before 2000. </a:t>
            </a:r>
          </a:p>
          <a:p>
            <a:r>
              <a:rPr lang="en-US" sz="1200" b="0" i="0" kern="1200" baseline="30000" dirty="0">
                <a:solidFill>
                  <a:schemeClr val="tx1"/>
                </a:solidFill>
                <a:effectLst/>
                <a:latin typeface="Franklin Gothic Book" panose="020B0503020102020204" pitchFamily="34" charset="0"/>
                <a:ea typeface="+mn-ea"/>
                <a:cs typeface="+mn-cs"/>
              </a:rPr>
              <a:t>1</a:t>
            </a:r>
            <a:r>
              <a:rPr lang="en-US" sz="1200" b="0" i="0" kern="1200" dirty="0">
                <a:solidFill>
                  <a:schemeClr val="tx1"/>
                </a:solidFill>
                <a:effectLst/>
                <a:latin typeface="Franklin Gothic Book" panose="020B0503020102020204" pitchFamily="34" charset="0"/>
                <a:ea typeface="+mn-ea"/>
                <a:cs typeface="+mn-cs"/>
              </a:rPr>
              <a:t> Methodology for monitoring progress towards the global nutrition targets for 2025 – technical report. World Health Organization and the United Nations Children’s Fund (UNICEF) Technical Expert Advisory Group on Nutrition Monitoring (TEAM), 2017. </a:t>
            </a:r>
            <a:r>
              <a:rPr lang="en-US" sz="1200" b="0" i="0" kern="1200" dirty="0" err="1">
                <a:solidFill>
                  <a:schemeClr val="tx1"/>
                </a:solidFill>
                <a:effectLst/>
                <a:latin typeface="Franklin Gothic Book" panose="020B0503020102020204" pitchFamily="34" charset="0"/>
                <a:ea typeface="+mn-ea"/>
                <a:cs typeface="+mn-cs"/>
              </a:rPr>
              <a:t>Licence</a:t>
            </a:r>
            <a:r>
              <a:rPr lang="en-US" sz="1200" b="0" i="0" kern="1200" dirty="0">
                <a:solidFill>
                  <a:schemeClr val="tx1"/>
                </a:solidFill>
                <a:effectLst/>
                <a:latin typeface="Franklin Gothic Book" panose="020B0503020102020204" pitchFamily="34" charset="0"/>
                <a:ea typeface="+mn-ea"/>
                <a:cs typeface="+mn-cs"/>
              </a:rPr>
              <a:t>: CC BY-NC-SA 3.0 IGO. </a:t>
            </a:r>
          </a:p>
          <a:p>
            <a:endParaRPr lang="en-US" dirty="0"/>
          </a:p>
        </p:txBody>
      </p:sp>
      <p:sp>
        <p:nvSpPr>
          <p:cNvPr id="4" name="Slide Number Placeholder 3"/>
          <p:cNvSpPr>
            <a:spLocks noGrp="1"/>
          </p:cNvSpPr>
          <p:nvPr>
            <p:ph type="sldNum" sz="quarter" idx="5"/>
          </p:nvPr>
        </p:nvSpPr>
        <p:spPr/>
        <p:txBody>
          <a:bodyPr/>
          <a:lstStyle/>
          <a:p>
            <a:fld id="{889C669F-AB4A-6B49-9690-C64D4845D506}" type="slidenum">
              <a:rPr lang="en-US" smtClean="0"/>
              <a:pPr/>
              <a:t>35</a:t>
            </a:fld>
            <a:endParaRPr lang="en-US"/>
          </a:p>
        </p:txBody>
      </p:sp>
    </p:spTree>
    <p:extLst>
      <p:ext uri="{BB962C8B-B14F-4D97-AF65-F5344CB8AC3E}">
        <p14:creationId xmlns:p14="http://schemas.microsoft.com/office/powerpoint/2010/main" val="736726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Franklin Gothic Book" panose="020B0503020102020204" pitchFamily="34" charset="0"/>
                <a:ea typeface="+mn-ea"/>
                <a:cs typeface="+mn-cs"/>
              </a:rPr>
              <a:t>*The most recent estimate between 2000 and 2019 in the JME country dataset is reported in this table, see page 43 for link to full country time series. **See page 40 for prevalence thresholds; No current data means the most recent estimate is from before 2000. </a:t>
            </a:r>
          </a:p>
          <a:p>
            <a:r>
              <a:rPr lang="en-US" sz="1200" b="0" i="0" kern="1200" baseline="30000" dirty="0">
                <a:solidFill>
                  <a:schemeClr val="tx1"/>
                </a:solidFill>
                <a:effectLst/>
                <a:latin typeface="Franklin Gothic Book" panose="020B0503020102020204" pitchFamily="34" charset="0"/>
                <a:ea typeface="+mn-ea"/>
                <a:cs typeface="+mn-cs"/>
              </a:rPr>
              <a:t>1</a:t>
            </a:r>
            <a:r>
              <a:rPr lang="en-US" sz="1200" b="0" i="0" kern="1200" dirty="0">
                <a:solidFill>
                  <a:schemeClr val="tx1"/>
                </a:solidFill>
                <a:effectLst/>
                <a:latin typeface="Franklin Gothic Book" panose="020B0503020102020204" pitchFamily="34" charset="0"/>
                <a:ea typeface="+mn-ea"/>
                <a:cs typeface="+mn-cs"/>
              </a:rPr>
              <a:t> Methodology for monitoring progress towards the global nutrition targets for 2025 – technical report. World Health Organization and the United Nations Children’s Fund (UNICEF) Technical Expert Advisory Group on Nutrition Monitoring (TEAM), 2017. License: CC BY-NC-SA 3.0 IGO. </a:t>
            </a:r>
          </a:p>
        </p:txBody>
      </p:sp>
      <p:sp>
        <p:nvSpPr>
          <p:cNvPr id="4" name="Slide Number Placeholder 3"/>
          <p:cNvSpPr>
            <a:spLocks noGrp="1"/>
          </p:cNvSpPr>
          <p:nvPr>
            <p:ph type="sldNum" sz="quarter" idx="5"/>
          </p:nvPr>
        </p:nvSpPr>
        <p:spPr/>
        <p:txBody>
          <a:bodyPr/>
          <a:lstStyle/>
          <a:p>
            <a:fld id="{889C669F-AB4A-6B49-9690-C64D4845D506}" type="slidenum">
              <a:rPr lang="en-US" smtClean="0"/>
              <a:pPr/>
              <a:t>36</a:t>
            </a:fld>
            <a:endParaRPr lang="en-US"/>
          </a:p>
        </p:txBody>
      </p:sp>
    </p:spTree>
    <p:extLst>
      <p:ext uri="{BB962C8B-B14F-4D97-AF65-F5344CB8AC3E}">
        <p14:creationId xmlns:p14="http://schemas.microsoft.com/office/powerpoint/2010/main" val="223102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lumMod val="50000"/>
                  </a:schemeClr>
                </a:solidFill>
              </a:rPr>
              <a:t>Source: UNICEF, WHO, World Bank Group joint malnutrition estimates, 2020 edition. </a:t>
            </a:r>
          </a:p>
          <a:p>
            <a:r>
              <a:rPr lang="en-US" sz="1200">
                <a:solidFill>
                  <a:srgbClr val="595959"/>
                </a:solidFill>
                <a:latin typeface="Franklin Gothic Book" panose="020B0503020102020204" pitchFamily="34" charset="0"/>
              </a:rPr>
              <a:t>Note: Country data are the most recent available estimate between 2013 and 2019; exceptions where older data (2000–2012) are shown are denoted with an asterisk(*) and where only data prior to 2000 are available the dark grey color is used denoting no recent data.</a:t>
            </a:r>
          </a:p>
          <a:p>
            <a:r>
              <a:rPr lang="en-US" sz="1200">
                <a:solidFill>
                  <a:srgbClr val="595959"/>
                </a:solidFill>
                <a:latin typeface="Franklin Gothic Book" panose="020B0503020102020204" pitchFamily="34" charset="0"/>
              </a:rPr>
              <a:t>1. Eastern Europe and Central Asia does not include Russian Federation due to missing data. There is no estimate available for the Europe and Central Asia region or the Western Europe sub-region, due to insufficient population coverage. 2. North America estimate based on United States data only.</a:t>
            </a:r>
          </a:p>
          <a:p>
            <a:r>
              <a:rPr lang="en-US"/>
              <a:t>Map disclaimer:  The designations employed in this publication and the presentation of the material do not imply on the part of the United Nations Children’s Fund (UNICEF) the expression of any opinion whatsoever concerning the legal status of any country or territory, or of its authorities or the delimitations of its frontiers. The dotted line represents approximately the Line of Control in Jammu and Kashmir agreed upon by India and Pakistan. The final status of Jammu and Kashmir has not yet been agreed upon by the parties. The final boundary between the Sudan and South Sudan has not yet been determined. The final status of the </a:t>
            </a:r>
            <a:r>
              <a:rPr lang="en-US" err="1"/>
              <a:t>Abyei</a:t>
            </a:r>
            <a:r>
              <a:rPr lang="en-US"/>
              <a:t> area has not yet been determined. </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6</a:t>
            </a:fld>
            <a:endParaRPr lang="en-US"/>
          </a:p>
        </p:txBody>
      </p:sp>
    </p:spTree>
    <p:extLst>
      <p:ext uri="{BB962C8B-B14F-4D97-AF65-F5344CB8AC3E}">
        <p14:creationId xmlns:p14="http://schemas.microsoft.com/office/powerpoint/2010/main" val="66496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latin typeface="Franklin Gothic Book" panose="020B0503020102020204" pitchFamily="34" charset="0"/>
              </a:rPr>
              <a:t>Note: 1. Eastern Europe and Central Asia does not include Russian Federation due to missing data. There is no estimate available for the Europe and Central Asia region or the Western Europe sub-region, due to insufficient population coverage. 2. North America regional estimates based on United States data only.</a:t>
            </a:r>
            <a:r>
              <a:rPr lang="en-US" sz="1200">
                <a:solidFill>
                  <a:schemeClr val="bg1">
                    <a:lumMod val="50000"/>
                  </a:schemeClr>
                </a:solidFill>
                <a:latin typeface="Monotype Sorts" pitchFamily="2" charset="2"/>
              </a:rPr>
              <a:t> </a:t>
            </a:r>
            <a:r>
              <a:rPr lang="en-US" sz="1200" b="0" i="0" kern="1200" baseline="30000">
                <a:solidFill>
                  <a:schemeClr val="bg1">
                    <a:lumMod val="50000"/>
                  </a:schemeClr>
                </a:solidFill>
                <a:latin typeface="Franklin Gothic Book" panose="020B0503020102020204" pitchFamily="34" charset="0"/>
                <a:ea typeface="+mn-ea"/>
                <a:cs typeface="+mn-cs"/>
              </a:rPr>
              <a:t>†</a:t>
            </a:r>
            <a:r>
              <a:rPr lang="en-US" sz="1200">
                <a:solidFill>
                  <a:schemeClr val="bg1">
                    <a:lumMod val="50000"/>
                  </a:schemeClr>
                </a:solidFill>
                <a:latin typeface="Franklin Gothic Book" panose="020B0503020102020204" pitchFamily="34" charset="0"/>
              </a:rPr>
              <a:t>denotes regions where the change has been statistically significant; see online materials for the 95% confidence intervals for graphed estimates at </a:t>
            </a:r>
            <a:r>
              <a:rPr lang="en-US">
                <a:hlinkClick r:id="rId3"/>
              </a:rPr>
              <a:t>https://data.unicef.org/resources/dataset/malnutrition-data/</a:t>
            </a:r>
            <a:r>
              <a:rPr lang="en-US"/>
              <a:t> </a:t>
            </a:r>
            <a:r>
              <a:rPr lang="en-US" sz="1200">
                <a:solidFill>
                  <a:schemeClr val="bg1">
                    <a:lumMod val="50000"/>
                  </a:schemeClr>
                </a:solidFill>
                <a:latin typeface="Franklin Gothic Book" panose="020B0503020102020204" pitchFamily="34" charset="0"/>
              </a:rPr>
              <a:t>.</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7</a:t>
            </a:fld>
            <a:endParaRPr lang="en-US"/>
          </a:p>
        </p:txBody>
      </p:sp>
    </p:spTree>
    <p:extLst>
      <p:ext uri="{BB962C8B-B14F-4D97-AF65-F5344CB8AC3E}">
        <p14:creationId xmlns:p14="http://schemas.microsoft.com/office/powerpoint/2010/main" val="31933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Notes: *The Eastern Europe and Central Asia sub-region estimates do not include Russian Federation due to missing data. **The North America regional average is based on United States data only, hence confidence intervals are not available. The percentage change since 2000 is only shown where the change is statistically significant.</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8</a:t>
            </a:fld>
            <a:endParaRPr lang="en-US"/>
          </a:p>
        </p:txBody>
      </p:sp>
    </p:spTree>
    <p:extLst>
      <p:ext uri="{BB962C8B-B14F-4D97-AF65-F5344CB8AC3E}">
        <p14:creationId xmlns:p14="http://schemas.microsoft.com/office/powerpoint/2010/main" val="107877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Note: 1. Eastern Europe and Central Asia does not include Russian Federation due to missing data. There is no estimate available for the Europe and Central Asia region or the Western Europe sub-region, due to insufficient population coverage. 2. North America estimate based on United States data. The sum of UNICEF regional estimates do not add up to global total as the global total is based on a model for United Nations regions.</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9</a:t>
            </a:fld>
            <a:endParaRPr lang="en-US"/>
          </a:p>
        </p:txBody>
      </p:sp>
    </p:spTree>
    <p:extLst>
      <p:ext uri="{BB962C8B-B14F-4D97-AF65-F5344CB8AC3E}">
        <p14:creationId xmlns:p14="http://schemas.microsoft.com/office/powerpoint/2010/main" val="2521041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Notes: *The Eastern Europe and Central Asia sub-region estimates do not include Russian Federation due to missing data. **The North America regional average is based on United States data only, hence confidence intervals are not available. The percentage change since 2000 is only shown where the change is statistically significant.</a:t>
            </a:r>
          </a:p>
          <a:p>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10</a:t>
            </a:fld>
            <a:endParaRPr lang="en-US"/>
          </a:p>
        </p:txBody>
      </p:sp>
    </p:spTree>
    <p:extLst>
      <p:ext uri="{BB962C8B-B14F-4D97-AF65-F5344CB8AC3E}">
        <p14:creationId xmlns:p14="http://schemas.microsoft.com/office/powerpoint/2010/main" val="4231803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rPr>
              <a:t>Source: UNICEF, WHO, World Bank Group joint malnutrition estimates, 2020 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76787A"/>
                </a:solidFill>
              </a:rPr>
              <a:t>*Share is relative to the total number affected across the 4 country-income groups; this varies from the global totals reported elsewhere in this brochure because the official JME global total is based on a model of United Nations regions. The difference for stunting is as follows: Stunting official global estimate 144.0 million; sum of 4 country-income groups = 145.8 million.</a:t>
            </a:r>
            <a:endParaRPr lang="en-US"/>
          </a:p>
        </p:txBody>
      </p:sp>
      <p:sp>
        <p:nvSpPr>
          <p:cNvPr id="4" name="Slide Number Placeholder 3"/>
          <p:cNvSpPr>
            <a:spLocks noGrp="1"/>
          </p:cNvSpPr>
          <p:nvPr>
            <p:ph type="sldNum" sz="quarter" idx="5"/>
          </p:nvPr>
        </p:nvSpPr>
        <p:spPr/>
        <p:txBody>
          <a:bodyPr/>
          <a:lstStyle/>
          <a:p>
            <a:fld id="{889C669F-AB4A-6B49-9690-C64D4845D506}" type="slidenum">
              <a:rPr lang="en-US" smtClean="0"/>
              <a:pPr/>
              <a:t>11</a:t>
            </a:fld>
            <a:endParaRPr lang="en-US"/>
          </a:p>
        </p:txBody>
      </p:sp>
    </p:spTree>
    <p:extLst>
      <p:ext uri="{BB962C8B-B14F-4D97-AF65-F5344CB8AC3E}">
        <p14:creationId xmlns:p14="http://schemas.microsoft.com/office/powerpoint/2010/main" val="65475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E7B928-FF05-4680-B9E6-9CBF46CCBEEC}"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114228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7B928-FF05-4680-B9E6-9CBF46CCBEEC}"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4099523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7B928-FF05-4680-B9E6-9CBF46CCBEEC}"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68386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7B928-FF05-4680-B9E6-9CBF46CCBEEC}"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
        <p:nvSpPr>
          <p:cNvPr id="7" name="Footer Placeholder 4">
            <a:extLst>
              <a:ext uri="{FF2B5EF4-FFF2-40B4-BE49-F238E27FC236}">
                <a16:creationId xmlns:a16="http://schemas.microsoft.com/office/drawing/2014/main" id="{0132FE76-57CA-A44C-9FED-8E13A3CDD3D7}"/>
              </a:ext>
            </a:extLst>
          </p:cNvPr>
          <p:cNvSpPr txBox="1">
            <a:spLocks/>
          </p:cNvSpPr>
          <p:nvPr userDrawn="1"/>
        </p:nvSpPr>
        <p:spPr>
          <a:xfrm>
            <a:off x="2209800" y="6465761"/>
            <a:ext cx="9753600" cy="235202"/>
          </a:xfrm>
          <a:prstGeom prst="rect">
            <a:avLst/>
          </a:prstGeom>
        </p:spPr>
        <p:txBody>
          <a:bodyPr vert="horz" lIns="91440" tIns="45720" rIns="91440" bIns="45720" rtlCol="0" anchor="ctr"/>
          <a:lstStyle>
            <a:defPPr>
              <a:defRPr lang="en-US"/>
            </a:defPPr>
            <a:lvl1pPr marL="0" algn="r" defTabSz="914400" rtl="0" eaLnBrk="1" latinLnBrk="0" hangingPunct="1">
              <a:defRPr sz="900" b="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chemeClr val="bg1">
                    <a:lumMod val="50000"/>
                  </a:schemeClr>
                </a:solidFill>
                <a:effectLst/>
                <a:latin typeface="+mn-lt"/>
                <a:ea typeface="+mn-ea"/>
                <a:cs typeface="+mn-cs"/>
              </a:rPr>
              <a:t>UNICEF, WHO, World Bank Group joint malnutrition estimates, 2020 edition </a:t>
            </a:r>
            <a:r>
              <a:rPr lang="en-US" sz="900" b="0" i="1" kern="1200">
                <a:solidFill>
                  <a:schemeClr val="bg1">
                    <a:lumMod val="50000"/>
                  </a:schemeClr>
                </a:solidFill>
                <a:effectLst/>
                <a:latin typeface="+mn-lt"/>
                <a:ea typeface="+mn-ea"/>
                <a:cs typeface="+mn-cs"/>
              </a:rPr>
              <a:t>– UNICEF Regions</a:t>
            </a:r>
            <a:r>
              <a:rPr lang="en-US" b="0" i="0">
                <a:latin typeface="Franklin Gothic Book" panose="020B0503020102020204" pitchFamily="34" charset="0"/>
                <a:ea typeface="Arial" charset="0"/>
                <a:cs typeface="Arial" charset="0"/>
              </a:rPr>
              <a:t> – </a:t>
            </a:r>
            <a:r>
              <a:rPr lang="en-US" b="0" i="0">
                <a:solidFill>
                  <a:srgbClr val="2899FC"/>
                </a:solidFill>
                <a:latin typeface="Franklin Gothic Book" panose="020B0503020102020204" pitchFamily="34" charset="0"/>
                <a:ea typeface="Arial" charset="0"/>
                <a:cs typeface="Arial" charset="0"/>
              </a:rPr>
              <a:t>UNICEF | for every child</a:t>
            </a:r>
          </a:p>
        </p:txBody>
      </p:sp>
    </p:spTree>
    <p:extLst>
      <p:ext uri="{BB962C8B-B14F-4D97-AF65-F5344CB8AC3E}">
        <p14:creationId xmlns:p14="http://schemas.microsoft.com/office/powerpoint/2010/main" val="320247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7B928-FF05-4680-B9E6-9CBF46CCBEEC}"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19462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E7B928-FF05-4680-B9E6-9CBF46CCBEEC}"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319075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E7B928-FF05-4680-B9E6-9CBF46CCBEEC}" type="datetimeFigureOut">
              <a:rPr lang="en-US" smtClean="0"/>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923394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E7B928-FF05-4680-B9E6-9CBF46CCBEEC}" type="datetimeFigureOut">
              <a:rPr lang="en-US" smtClean="0"/>
              <a:t>8/5/20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282366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7B928-FF05-4680-B9E6-9CBF46CCBEEC}" type="datetimeFigureOut">
              <a:rPr lang="en-US" smtClean="0"/>
              <a:t>8/5/20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323618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7B928-FF05-4680-B9E6-9CBF46CCBEEC}"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265573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7B928-FF05-4680-B9E6-9CBF46CCBEEC}"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EA07C-EE9C-40C2-ADB5-5ED734F62BC1}" type="slidenum">
              <a:rPr lang="en-US" smtClean="0"/>
              <a:t>‹#›</a:t>
            </a:fld>
            <a:endParaRPr lang="en-US"/>
          </a:p>
        </p:txBody>
      </p:sp>
    </p:spTree>
    <p:extLst>
      <p:ext uri="{BB962C8B-B14F-4D97-AF65-F5344CB8AC3E}">
        <p14:creationId xmlns:p14="http://schemas.microsoft.com/office/powerpoint/2010/main" val="459546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7B928-FF05-4680-B9E6-9CBF46CCBEEC}" type="datetimeFigureOut">
              <a:rPr lang="en-US" smtClean="0"/>
              <a:t>8/5/20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EA07C-EE9C-40C2-ADB5-5ED734F62BC1}" type="slidenum">
              <a:rPr lang="en-US" smtClean="0"/>
              <a:t>‹#›</a:t>
            </a:fld>
            <a:endParaRPr lang="en-US"/>
          </a:p>
        </p:txBody>
      </p:sp>
    </p:spTree>
    <p:extLst>
      <p:ext uri="{BB962C8B-B14F-4D97-AF65-F5344CB8AC3E}">
        <p14:creationId xmlns:p14="http://schemas.microsoft.com/office/powerpoint/2010/main" val="1907392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19.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25EDDF-3F7F-774D-B665-BC0BB095F1A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829"/>
            <a:ext cx="12189262" cy="6852341"/>
          </a:xfrm>
          <a:prstGeom prst="rect">
            <a:avLst/>
          </a:prstGeom>
        </p:spPr>
      </p:pic>
    </p:spTree>
    <p:extLst>
      <p:ext uri="{BB962C8B-B14F-4D97-AF65-F5344CB8AC3E}">
        <p14:creationId xmlns:p14="http://schemas.microsoft.com/office/powerpoint/2010/main" val="2223779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237133" y="2057400"/>
            <a:ext cx="2345267" cy="954107"/>
          </a:xfrm>
          <a:prstGeom prst="rect">
            <a:avLst/>
          </a:prstGeom>
        </p:spPr>
        <p:txBody>
          <a:bodyPr wrap="square">
            <a:spAutoFit/>
          </a:bodyPr>
          <a:lstStyle/>
          <a:p>
            <a:pPr>
              <a:spcAft>
                <a:spcPts val="300"/>
              </a:spcAft>
            </a:pPr>
            <a:r>
              <a:rPr lang="en-US" sz="1400">
                <a:solidFill>
                  <a:schemeClr val="tx1">
                    <a:lumMod val="65000"/>
                    <a:lumOff val="35000"/>
                  </a:schemeClr>
                </a:solidFill>
                <a:latin typeface="+mj-lt"/>
              </a:rPr>
              <a:t>Number (millions) of children under 5 who are stunted, by UNICEF region, 2000 and 2019</a:t>
            </a:r>
          </a:p>
        </p:txBody>
      </p:sp>
      <p:sp>
        <p:nvSpPr>
          <p:cNvPr id="12" name="Rectangle 11">
            <a:extLst>
              <a:ext uri="{FF2B5EF4-FFF2-40B4-BE49-F238E27FC236}">
                <a16:creationId xmlns:a16="http://schemas.microsoft.com/office/drawing/2014/main" id="{64DEC33D-487C-824E-A312-74EFC967EE94}"/>
              </a:ext>
            </a:extLst>
          </p:cNvPr>
          <p:cNvSpPr/>
          <p:nvPr/>
        </p:nvSpPr>
        <p:spPr>
          <a:xfrm>
            <a:off x="0" y="0"/>
            <a:ext cx="12192000" cy="1234440"/>
          </a:xfrm>
          <a:prstGeom prst="rect">
            <a:avLst/>
          </a:prstGeom>
          <a:solidFill>
            <a:srgbClr val="56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1D1AB2-0C53-BA42-97BE-2B78448352E7}"/>
              </a:ext>
            </a:extLst>
          </p:cNvPr>
          <p:cNvSpPr txBox="1"/>
          <p:nvPr/>
        </p:nvSpPr>
        <p:spPr>
          <a:xfrm>
            <a:off x="342900" y="279197"/>
            <a:ext cx="11849100" cy="923330"/>
          </a:xfrm>
          <a:prstGeom prst="rect">
            <a:avLst/>
          </a:prstGeom>
          <a:noFill/>
        </p:spPr>
        <p:txBody>
          <a:bodyPr wrap="square" rtlCol="0">
            <a:spAutoFit/>
          </a:bodyPr>
          <a:lstStyle/>
          <a:p>
            <a:r>
              <a:rPr lang="en-US">
                <a:solidFill>
                  <a:schemeClr val="bg1"/>
                </a:solidFill>
                <a:latin typeface="+mj-lt"/>
              </a:rPr>
              <a:t>STUNTING</a:t>
            </a:r>
          </a:p>
          <a:p>
            <a:r>
              <a:rPr lang="en-US" sz="3500">
                <a:solidFill>
                  <a:schemeClr val="bg1"/>
                </a:solidFill>
              </a:rPr>
              <a:t>Trends in numbers affected by UNICEF region, 2000 &amp; 2019</a:t>
            </a:r>
          </a:p>
        </p:txBody>
      </p:sp>
      <p:pic>
        <p:nvPicPr>
          <p:cNvPr id="3" name="Picture 2">
            <a:extLst>
              <a:ext uri="{FF2B5EF4-FFF2-40B4-BE49-F238E27FC236}">
                <a16:creationId xmlns:a16="http://schemas.microsoft.com/office/drawing/2014/main" id="{620BE0C4-BB91-0648-B85B-9269B767E6A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 y="1600200"/>
            <a:ext cx="7990141" cy="4658563"/>
          </a:xfrm>
          <a:prstGeom prst="rect">
            <a:avLst/>
          </a:prstGeom>
        </p:spPr>
      </p:pic>
    </p:spTree>
    <p:extLst>
      <p:ext uri="{BB962C8B-B14F-4D97-AF65-F5344CB8AC3E}">
        <p14:creationId xmlns:p14="http://schemas.microsoft.com/office/powerpoint/2010/main" val="2579873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ruit, device&#10;&#10;Description automatically generated">
            <a:extLst>
              <a:ext uri="{FF2B5EF4-FFF2-40B4-BE49-F238E27FC236}">
                <a16:creationId xmlns:a16="http://schemas.microsoft.com/office/drawing/2014/main" id="{35258593-3E00-CF4D-8744-B58405214D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361"/>
          <a:stretch/>
        </p:blipFill>
        <p:spPr>
          <a:xfrm>
            <a:off x="2749100" y="3655246"/>
            <a:ext cx="9453533" cy="183115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E0EA7CE-515C-E449-BFC1-C0E11B7CE7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328"/>
          <a:stretch/>
        </p:blipFill>
        <p:spPr>
          <a:xfrm>
            <a:off x="2667858" y="1469266"/>
            <a:ext cx="9587940" cy="2112134"/>
          </a:xfrm>
          <a:prstGeom prst="rect">
            <a:avLst/>
          </a:prstGeom>
        </p:spPr>
      </p:pic>
      <p:sp>
        <p:nvSpPr>
          <p:cNvPr id="8" name="Rectangle 7"/>
          <p:cNvSpPr/>
          <p:nvPr/>
        </p:nvSpPr>
        <p:spPr>
          <a:xfrm>
            <a:off x="0" y="-13012"/>
            <a:ext cx="12192000" cy="1234440"/>
          </a:xfrm>
          <a:prstGeom prst="rect">
            <a:avLst/>
          </a:prstGeom>
          <a:solidFill>
            <a:srgbClr val="39B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6763" y="1687543"/>
            <a:ext cx="2959837" cy="3539430"/>
          </a:xfrm>
          <a:prstGeom prst="rect">
            <a:avLst/>
          </a:prstGeom>
          <a:noFill/>
        </p:spPr>
        <p:txBody>
          <a:bodyPr wrap="square" rtlCol="0">
            <a:spAutoFit/>
          </a:bodyPr>
          <a:lstStyle/>
          <a:p>
            <a:r>
              <a:rPr lang="en-US" sz="2800">
                <a:solidFill>
                  <a:schemeClr val="tx1">
                    <a:lumMod val="75000"/>
                    <a:lumOff val="25000"/>
                  </a:schemeClr>
                </a:solidFill>
                <a:latin typeface="+mj-lt"/>
              </a:rPr>
              <a:t>While </a:t>
            </a:r>
            <a:r>
              <a:rPr lang="en-US" sz="2800">
                <a:solidFill>
                  <a:srgbClr val="ED1651"/>
                </a:solidFill>
                <a:latin typeface="+mj-lt"/>
              </a:rPr>
              <a:t>less than half</a:t>
            </a:r>
            <a:r>
              <a:rPr lang="en-US" sz="2800">
                <a:solidFill>
                  <a:schemeClr val="tx1">
                    <a:lumMod val="75000"/>
                    <a:lumOff val="25000"/>
                  </a:schemeClr>
                </a:solidFill>
                <a:latin typeface="+mj-lt"/>
              </a:rPr>
              <a:t> of all children under 5 live in lower-middle income countries, </a:t>
            </a:r>
          </a:p>
          <a:p>
            <a:r>
              <a:rPr lang="en-US" sz="2800">
                <a:solidFill>
                  <a:srgbClr val="ED1651"/>
                </a:solidFill>
                <a:latin typeface="+mj-lt"/>
              </a:rPr>
              <a:t>two-thirds</a:t>
            </a:r>
            <a:r>
              <a:rPr lang="en-US" sz="2800">
                <a:solidFill>
                  <a:srgbClr val="39BAC7"/>
                </a:solidFill>
                <a:latin typeface="+mj-lt"/>
              </a:rPr>
              <a:t> of all stunted children live there</a:t>
            </a:r>
          </a:p>
        </p:txBody>
      </p:sp>
      <p:sp>
        <p:nvSpPr>
          <p:cNvPr id="3" name="TextBox 2">
            <a:extLst>
              <a:ext uri="{FF2B5EF4-FFF2-40B4-BE49-F238E27FC236}">
                <a16:creationId xmlns:a16="http://schemas.microsoft.com/office/drawing/2014/main" id="{E452C70C-47EC-434E-AD82-83504A2833A6}"/>
              </a:ext>
            </a:extLst>
          </p:cNvPr>
          <p:cNvSpPr txBox="1"/>
          <p:nvPr/>
        </p:nvSpPr>
        <p:spPr>
          <a:xfrm>
            <a:off x="339954" y="289471"/>
            <a:ext cx="6365646" cy="923330"/>
          </a:xfrm>
          <a:prstGeom prst="rect">
            <a:avLst/>
          </a:prstGeom>
          <a:noFill/>
        </p:spPr>
        <p:txBody>
          <a:bodyPr wrap="square" rtlCol="0">
            <a:spAutoFit/>
          </a:bodyPr>
          <a:lstStyle/>
          <a:p>
            <a:r>
              <a:rPr lang="en-US" b="1">
                <a:solidFill>
                  <a:schemeClr val="bg1"/>
                </a:solidFill>
              </a:rPr>
              <a:t>STUNTING BY COUNTRY INCOME CLASSIFICATION</a:t>
            </a:r>
            <a:endParaRPr lang="en-US">
              <a:solidFill>
                <a:schemeClr val="bg1"/>
              </a:solidFill>
            </a:endParaRPr>
          </a:p>
          <a:p>
            <a:r>
              <a:rPr lang="en-US" sz="3600">
                <a:solidFill>
                  <a:schemeClr val="bg1"/>
                </a:solidFill>
              </a:rPr>
              <a:t>Share by region</a:t>
            </a:r>
          </a:p>
        </p:txBody>
      </p:sp>
      <p:pic>
        <p:nvPicPr>
          <p:cNvPr id="10" name="Picture 9">
            <a:extLst>
              <a:ext uri="{FF2B5EF4-FFF2-40B4-BE49-F238E27FC236}">
                <a16:creationId xmlns:a16="http://schemas.microsoft.com/office/drawing/2014/main" id="{D06E424B-3CC9-AC46-9FD1-C2B91B86BBC1}"/>
              </a:ext>
            </a:extLst>
          </p:cNvPr>
          <p:cNvPicPr>
            <a:picLocks noChangeAspect="1"/>
          </p:cNvPicPr>
          <p:nvPr/>
        </p:nvPicPr>
        <p:blipFill>
          <a:blip r:embed="rId5">
            <a:lum bright="70000" contrast="-70000"/>
          </a:blip>
          <a:stretch>
            <a:fillRect/>
          </a:stretch>
        </p:blipFill>
        <p:spPr>
          <a:xfrm>
            <a:off x="10178329" y="327841"/>
            <a:ext cx="1676400" cy="578757"/>
          </a:xfrm>
          <a:prstGeom prst="rect">
            <a:avLst/>
          </a:prstGeom>
        </p:spPr>
      </p:pic>
      <p:pic>
        <p:nvPicPr>
          <p:cNvPr id="6" name="Picture 5">
            <a:extLst>
              <a:ext uri="{FF2B5EF4-FFF2-40B4-BE49-F238E27FC236}">
                <a16:creationId xmlns:a16="http://schemas.microsoft.com/office/drawing/2014/main" id="{0B0C3C0D-2739-8744-B3BA-B7874E58EFC9}"/>
              </a:ext>
            </a:extLst>
          </p:cNvPr>
          <p:cNvPicPr>
            <a:picLocks noChangeAspect="1"/>
          </p:cNvPicPr>
          <p:nvPr/>
        </p:nvPicPr>
        <p:blipFill>
          <a:blip r:embed="rId6"/>
          <a:stretch>
            <a:fillRect/>
          </a:stretch>
        </p:blipFill>
        <p:spPr>
          <a:xfrm>
            <a:off x="4959531" y="3786233"/>
            <a:ext cx="76200" cy="1562100"/>
          </a:xfrm>
          <a:prstGeom prst="rect">
            <a:avLst/>
          </a:prstGeom>
        </p:spPr>
      </p:pic>
      <p:sp>
        <p:nvSpPr>
          <p:cNvPr id="2" name="Rectangle 1">
            <a:extLst>
              <a:ext uri="{FF2B5EF4-FFF2-40B4-BE49-F238E27FC236}">
                <a16:creationId xmlns:a16="http://schemas.microsoft.com/office/drawing/2014/main" id="{CE982DD1-E3E7-5E4F-AB63-0F83FF7AF51B}"/>
              </a:ext>
            </a:extLst>
          </p:cNvPr>
          <p:cNvSpPr/>
          <p:nvPr/>
        </p:nvSpPr>
        <p:spPr>
          <a:xfrm>
            <a:off x="6889899" y="1469265"/>
            <a:ext cx="1736524" cy="4272315"/>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031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5FF4B15-2DD8-4F6D-A36D-365E619B686C">
            <a:extLst>
              <a:ext uri="{FF2B5EF4-FFF2-40B4-BE49-F238E27FC236}">
                <a16:creationId xmlns:a16="http://schemas.microsoft.com/office/drawing/2014/main" id="{1D82CBE7-2F25-9349-B058-6B2FBDDDF12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690" b="7027"/>
          <a:stretch/>
        </p:blipFill>
        <p:spPr bwMode="auto">
          <a:xfrm>
            <a:off x="2209800" y="1676400"/>
            <a:ext cx="6034160" cy="4419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996EC47-55C6-444F-8264-3349F79D5736}"/>
              </a:ext>
            </a:extLst>
          </p:cNvPr>
          <p:cNvSpPr/>
          <p:nvPr/>
        </p:nvSpPr>
        <p:spPr>
          <a:xfrm>
            <a:off x="0" y="-13012"/>
            <a:ext cx="12192000" cy="1234440"/>
          </a:xfrm>
          <a:prstGeom prst="rect">
            <a:avLst/>
          </a:prstGeom>
          <a:solidFill>
            <a:srgbClr val="56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61ADDD-7345-B046-AC24-28CAAEE2DB5C}"/>
              </a:ext>
            </a:extLst>
          </p:cNvPr>
          <p:cNvSpPr txBox="1"/>
          <p:nvPr/>
        </p:nvSpPr>
        <p:spPr>
          <a:xfrm>
            <a:off x="339954" y="289471"/>
            <a:ext cx="11730130" cy="923330"/>
          </a:xfrm>
          <a:prstGeom prst="rect">
            <a:avLst/>
          </a:prstGeom>
          <a:noFill/>
        </p:spPr>
        <p:txBody>
          <a:bodyPr wrap="square" rtlCol="0">
            <a:spAutoFit/>
          </a:bodyPr>
          <a:lstStyle/>
          <a:p>
            <a:r>
              <a:rPr lang="en-US" b="1">
                <a:solidFill>
                  <a:schemeClr val="bg1"/>
                </a:solidFill>
              </a:rPr>
              <a:t>STUNTING BY COUNTRY INCOME CLASSIFICATION</a:t>
            </a:r>
            <a:endParaRPr lang="en-US">
              <a:solidFill>
                <a:schemeClr val="bg1"/>
              </a:solidFill>
            </a:endParaRPr>
          </a:p>
          <a:p>
            <a:r>
              <a:rPr lang="en-US" sz="3600">
                <a:solidFill>
                  <a:schemeClr val="bg1"/>
                </a:solidFill>
              </a:rPr>
              <a:t>Trends in numbers affected by region, 2000 and 2019</a:t>
            </a:r>
          </a:p>
        </p:txBody>
      </p:sp>
      <p:sp>
        <p:nvSpPr>
          <p:cNvPr id="9" name="Rectangle 8">
            <a:extLst>
              <a:ext uri="{FF2B5EF4-FFF2-40B4-BE49-F238E27FC236}">
                <a16:creationId xmlns:a16="http://schemas.microsoft.com/office/drawing/2014/main" id="{CD0877BE-9415-9146-9E48-53CD9E178644}"/>
              </a:ext>
            </a:extLst>
          </p:cNvPr>
          <p:cNvSpPr/>
          <p:nvPr/>
        </p:nvSpPr>
        <p:spPr>
          <a:xfrm>
            <a:off x="9220199" y="2057400"/>
            <a:ext cx="2414451" cy="1169551"/>
          </a:xfrm>
          <a:prstGeom prst="rect">
            <a:avLst/>
          </a:prstGeom>
        </p:spPr>
        <p:txBody>
          <a:bodyPr wrap="square">
            <a:spAutoFit/>
          </a:bodyPr>
          <a:lstStyle/>
          <a:p>
            <a:pPr>
              <a:spcAft>
                <a:spcPts val="300"/>
              </a:spcAft>
            </a:pPr>
            <a:r>
              <a:rPr lang="en-US" sz="1400">
                <a:solidFill>
                  <a:schemeClr val="tx1">
                    <a:lumMod val="65000"/>
                    <a:lumOff val="35000"/>
                  </a:schemeClr>
                </a:solidFill>
                <a:latin typeface="+mj-lt"/>
              </a:rPr>
              <a:t>Number (millions) of children under 5 who are stunted, by World Bank Country-Income Classification, 2000 and 2019</a:t>
            </a:r>
          </a:p>
        </p:txBody>
      </p:sp>
    </p:spTree>
    <p:extLst>
      <p:ext uri="{BB962C8B-B14F-4D97-AF65-F5344CB8AC3E}">
        <p14:creationId xmlns:p14="http://schemas.microsoft.com/office/powerpoint/2010/main" val="2910862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B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41F094-AD0F-2D45-AF97-01A93BB935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838200"/>
            <a:ext cx="5181600" cy="5181600"/>
          </a:xfrm>
          <a:prstGeom prst="rect">
            <a:avLst/>
          </a:prstGeom>
        </p:spPr>
      </p:pic>
      <p:sp>
        <p:nvSpPr>
          <p:cNvPr id="6" name="Rectangle 5">
            <a:extLst>
              <a:ext uri="{FF2B5EF4-FFF2-40B4-BE49-F238E27FC236}">
                <a16:creationId xmlns:a16="http://schemas.microsoft.com/office/drawing/2014/main" id="{B2C97226-6209-B642-A099-0BC567CD2912}"/>
              </a:ext>
            </a:extLst>
          </p:cNvPr>
          <p:cNvSpPr/>
          <p:nvPr/>
        </p:nvSpPr>
        <p:spPr>
          <a:xfrm>
            <a:off x="6096000" y="1997839"/>
            <a:ext cx="3657600" cy="2862322"/>
          </a:xfrm>
          <a:prstGeom prst="rect">
            <a:avLst/>
          </a:prstGeom>
        </p:spPr>
        <p:txBody>
          <a:bodyPr wrap="square">
            <a:spAutoFit/>
          </a:bodyPr>
          <a:lstStyle/>
          <a:p>
            <a:r>
              <a:rPr lang="en-US" sz="2000" b="1">
                <a:solidFill>
                  <a:schemeClr val="bg1"/>
                </a:solidFill>
                <a:latin typeface="+mj-lt"/>
              </a:rPr>
              <a:t>Wasting </a:t>
            </a:r>
            <a:r>
              <a:rPr lang="en-US" sz="2000">
                <a:solidFill>
                  <a:schemeClr val="bg1"/>
                </a:solidFill>
                <a:latin typeface="+mj-lt"/>
              </a:rPr>
              <a:t>refers to a child who</a:t>
            </a:r>
          </a:p>
          <a:p>
            <a:r>
              <a:rPr lang="en-US" sz="2000">
                <a:solidFill>
                  <a:schemeClr val="bg1"/>
                </a:solidFill>
                <a:latin typeface="+mj-lt"/>
              </a:rPr>
              <a:t>is too thin for his or her height.</a:t>
            </a:r>
          </a:p>
          <a:p>
            <a:r>
              <a:rPr lang="en-US" sz="2000">
                <a:solidFill>
                  <a:schemeClr val="bg1"/>
                </a:solidFill>
                <a:latin typeface="+mj-lt"/>
              </a:rPr>
              <a:t>Wasting is the result of recent</a:t>
            </a:r>
          </a:p>
          <a:p>
            <a:r>
              <a:rPr lang="en-US" sz="2000">
                <a:solidFill>
                  <a:schemeClr val="bg1"/>
                </a:solidFill>
                <a:latin typeface="+mj-lt"/>
              </a:rPr>
              <a:t>rapid weight loss or the failure</a:t>
            </a:r>
          </a:p>
          <a:p>
            <a:r>
              <a:rPr lang="en-US" sz="2000">
                <a:solidFill>
                  <a:schemeClr val="bg1"/>
                </a:solidFill>
                <a:latin typeface="+mj-lt"/>
              </a:rPr>
              <a:t>to gain weight. A child who is</a:t>
            </a:r>
          </a:p>
          <a:p>
            <a:r>
              <a:rPr lang="en-US" sz="2000">
                <a:solidFill>
                  <a:schemeClr val="bg1"/>
                </a:solidFill>
                <a:latin typeface="+mj-lt"/>
              </a:rPr>
              <a:t>moderately or severely wasted</a:t>
            </a:r>
          </a:p>
          <a:p>
            <a:r>
              <a:rPr lang="en-US" sz="2000">
                <a:solidFill>
                  <a:schemeClr val="bg1"/>
                </a:solidFill>
                <a:latin typeface="+mj-lt"/>
              </a:rPr>
              <a:t>has an increased risk of death,</a:t>
            </a:r>
          </a:p>
          <a:p>
            <a:r>
              <a:rPr lang="en-US" sz="2000">
                <a:solidFill>
                  <a:schemeClr val="bg1"/>
                </a:solidFill>
                <a:latin typeface="+mj-lt"/>
              </a:rPr>
              <a:t>but treatment is possible.</a:t>
            </a:r>
          </a:p>
          <a:p>
            <a:endParaRPr lang="en-US" sz="2000">
              <a:solidFill>
                <a:schemeClr val="bg1"/>
              </a:solidFill>
              <a:latin typeface="+mj-lt"/>
            </a:endParaRPr>
          </a:p>
        </p:txBody>
      </p:sp>
    </p:spTree>
    <p:extLst>
      <p:ext uri="{BB962C8B-B14F-4D97-AF65-F5344CB8AC3E}">
        <p14:creationId xmlns:p14="http://schemas.microsoft.com/office/powerpoint/2010/main" val="2710892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6E994E26-65A9-487F-A908-D79D4CAD8826">
            <a:extLst>
              <a:ext uri="{FF2B5EF4-FFF2-40B4-BE49-F238E27FC236}">
                <a16:creationId xmlns:a16="http://schemas.microsoft.com/office/drawing/2014/main" id="{B44CE458-AE83-D941-BF9F-702E3EEC36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06450" y="1744239"/>
            <a:ext cx="9448800" cy="44074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2000" cy="1234440"/>
          </a:xfrm>
          <a:prstGeom prst="rect">
            <a:avLst/>
          </a:prstGeom>
          <a:solidFill>
            <a:srgbClr val="F15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FBED54-05F8-294A-A690-91B31459EF36}"/>
              </a:ext>
            </a:extLst>
          </p:cNvPr>
          <p:cNvSpPr txBox="1"/>
          <p:nvPr/>
        </p:nvSpPr>
        <p:spPr>
          <a:xfrm>
            <a:off x="342900" y="279197"/>
            <a:ext cx="10934700" cy="923330"/>
          </a:xfrm>
          <a:prstGeom prst="rect">
            <a:avLst/>
          </a:prstGeom>
          <a:noFill/>
        </p:spPr>
        <p:txBody>
          <a:bodyPr wrap="square" rtlCol="0">
            <a:spAutoFit/>
          </a:bodyPr>
          <a:lstStyle/>
          <a:p>
            <a:r>
              <a:rPr lang="en-US">
                <a:solidFill>
                  <a:schemeClr val="bg1"/>
                </a:solidFill>
                <a:latin typeface="+mj-lt"/>
              </a:rPr>
              <a:t>WASTING</a:t>
            </a:r>
          </a:p>
          <a:p>
            <a:r>
              <a:rPr lang="en-US" sz="3600">
                <a:solidFill>
                  <a:schemeClr val="bg1"/>
                </a:solidFill>
              </a:rPr>
              <a:t>Prevalence by country and UNICEF region, 2019</a:t>
            </a:r>
          </a:p>
        </p:txBody>
      </p:sp>
      <p:pic>
        <p:nvPicPr>
          <p:cNvPr id="2" name="Picture 1">
            <a:extLst>
              <a:ext uri="{FF2B5EF4-FFF2-40B4-BE49-F238E27FC236}">
                <a16:creationId xmlns:a16="http://schemas.microsoft.com/office/drawing/2014/main" id="{F13A1C21-EBC5-6245-B839-1830C3088011}"/>
              </a:ext>
            </a:extLst>
          </p:cNvPr>
          <p:cNvPicPr>
            <a:picLocks noChangeAspect="1"/>
          </p:cNvPicPr>
          <p:nvPr/>
        </p:nvPicPr>
        <p:blipFill>
          <a:blip r:embed="rId4"/>
          <a:stretch>
            <a:fillRect/>
          </a:stretch>
        </p:blipFill>
        <p:spPr>
          <a:xfrm>
            <a:off x="457200" y="1744239"/>
            <a:ext cx="698500" cy="698500"/>
          </a:xfrm>
          <a:prstGeom prst="rect">
            <a:avLst/>
          </a:prstGeom>
        </p:spPr>
      </p:pic>
      <p:sp>
        <p:nvSpPr>
          <p:cNvPr id="7" name="Rectangle 6">
            <a:extLst>
              <a:ext uri="{FF2B5EF4-FFF2-40B4-BE49-F238E27FC236}">
                <a16:creationId xmlns:a16="http://schemas.microsoft.com/office/drawing/2014/main" id="{E5F2514C-4EFE-4542-9A95-7C743425D425}"/>
              </a:ext>
            </a:extLst>
          </p:cNvPr>
          <p:cNvSpPr/>
          <p:nvPr/>
        </p:nvSpPr>
        <p:spPr>
          <a:xfrm>
            <a:off x="9525000" y="2057400"/>
            <a:ext cx="2306152" cy="738664"/>
          </a:xfrm>
          <a:prstGeom prst="rect">
            <a:avLst/>
          </a:prstGeom>
        </p:spPr>
        <p:txBody>
          <a:bodyPr wrap="square">
            <a:spAutoFit/>
          </a:bodyPr>
          <a:lstStyle/>
          <a:p>
            <a:pPr>
              <a:spcAft>
                <a:spcPts val="600"/>
              </a:spcAft>
            </a:pPr>
            <a:r>
              <a:rPr lang="en-US" sz="1400">
                <a:solidFill>
                  <a:schemeClr val="tx1">
                    <a:lumMod val="65000"/>
                    <a:lumOff val="35000"/>
                  </a:schemeClr>
                </a:solidFill>
                <a:latin typeface="+mj-lt"/>
              </a:rPr>
              <a:t>Percentage of wasted children under 5, by country and UNICEF region, 2019</a:t>
            </a:r>
          </a:p>
        </p:txBody>
      </p:sp>
    </p:spTree>
    <p:extLst>
      <p:ext uri="{BB962C8B-B14F-4D97-AF65-F5344CB8AC3E}">
        <p14:creationId xmlns:p14="http://schemas.microsoft.com/office/powerpoint/2010/main" val="3591658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B84B5D-CFCB-854E-B1FC-0EF5D167B4A7}"/>
              </a:ext>
            </a:extLst>
          </p:cNvPr>
          <p:cNvSpPr/>
          <p:nvPr/>
        </p:nvSpPr>
        <p:spPr>
          <a:xfrm>
            <a:off x="0" y="0"/>
            <a:ext cx="12192000" cy="1233304"/>
          </a:xfrm>
          <a:prstGeom prst="rect">
            <a:avLst/>
          </a:prstGeom>
          <a:solidFill>
            <a:srgbClr val="F15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616170-20FD-3346-BEA8-1287F6F46A9C}"/>
              </a:ext>
            </a:extLst>
          </p:cNvPr>
          <p:cNvSpPr txBox="1"/>
          <p:nvPr/>
        </p:nvSpPr>
        <p:spPr>
          <a:xfrm>
            <a:off x="342900" y="279197"/>
            <a:ext cx="9829800" cy="954107"/>
          </a:xfrm>
          <a:prstGeom prst="rect">
            <a:avLst/>
          </a:prstGeom>
          <a:noFill/>
        </p:spPr>
        <p:txBody>
          <a:bodyPr wrap="square" rtlCol="0">
            <a:spAutoFit/>
          </a:bodyPr>
          <a:lstStyle/>
          <a:p>
            <a:r>
              <a:rPr lang="en-US">
                <a:solidFill>
                  <a:schemeClr val="bg1"/>
                </a:solidFill>
                <a:latin typeface="+mj-lt"/>
              </a:rPr>
              <a:t>WASTING</a:t>
            </a:r>
          </a:p>
          <a:p>
            <a:r>
              <a:rPr lang="en-US" sz="3600">
                <a:solidFill>
                  <a:schemeClr val="bg1"/>
                </a:solidFill>
              </a:rPr>
              <a:t>Prevalence by country and UNICEF region, 2019</a:t>
            </a:r>
          </a:p>
        </p:txBody>
      </p:sp>
      <p:pic>
        <p:nvPicPr>
          <p:cNvPr id="3" name="Picture 2">
            <a:extLst>
              <a:ext uri="{FF2B5EF4-FFF2-40B4-BE49-F238E27FC236}">
                <a16:creationId xmlns:a16="http://schemas.microsoft.com/office/drawing/2014/main" id="{6A74A1CC-40AB-A546-A8E1-3EB540DEDC3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8300" y="1892607"/>
            <a:ext cx="8851900" cy="3828222"/>
          </a:xfrm>
          <a:prstGeom prst="rect">
            <a:avLst/>
          </a:prstGeom>
        </p:spPr>
      </p:pic>
      <p:sp>
        <p:nvSpPr>
          <p:cNvPr id="11" name="Rectangle 10">
            <a:extLst>
              <a:ext uri="{FF2B5EF4-FFF2-40B4-BE49-F238E27FC236}">
                <a16:creationId xmlns:a16="http://schemas.microsoft.com/office/drawing/2014/main" id="{FFC00BB1-47DD-FF40-8936-751C53011762}"/>
              </a:ext>
            </a:extLst>
          </p:cNvPr>
          <p:cNvSpPr/>
          <p:nvPr/>
        </p:nvSpPr>
        <p:spPr>
          <a:xfrm>
            <a:off x="9220199" y="2057400"/>
            <a:ext cx="2379617" cy="954106"/>
          </a:xfrm>
          <a:prstGeom prst="rect">
            <a:avLst/>
          </a:prstGeom>
        </p:spPr>
        <p:txBody>
          <a:bodyPr wrap="square">
            <a:noAutofit/>
          </a:bodyPr>
          <a:lstStyle/>
          <a:p>
            <a:pPr>
              <a:spcAft>
                <a:spcPts val="300"/>
              </a:spcAft>
            </a:pPr>
            <a:r>
              <a:rPr lang="en-US" sz="1400">
                <a:solidFill>
                  <a:schemeClr val="tx1">
                    <a:lumMod val="65000"/>
                    <a:lumOff val="35000"/>
                  </a:schemeClr>
                </a:solidFill>
                <a:latin typeface="+mj-lt"/>
              </a:rPr>
              <a:t>Percentage of wasted children under 5, by country (dots) and UNICEF region (bars), 2019</a:t>
            </a:r>
          </a:p>
        </p:txBody>
      </p:sp>
    </p:spTree>
    <p:extLst>
      <p:ext uri="{BB962C8B-B14F-4D97-AF65-F5344CB8AC3E}">
        <p14:creationId xmlns:p14="http://schemas.microsoft.com/office/powerpoint/2010/main" val="1134850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234440"/>
          </a:xfrm>
          <a:prstGeom prst="rect">
            <a:avLst/>
          </a:prstGeom>
          <a:solidFill>
            <a:srgbClr val="F15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E8B8BCA-AEEC-6E4D-B312-78CEA1458CDD}"/>
              </a:ext>
            </a:extLst>
          </p:cNvPr>
          <p:cNvSpPr txBox="1"/>
          <p:nvPr/>
        </p:nvSpPr>
        <p:spPr>
          <a:xfrm>
            <a:off x="388585" y="305956"/>
            <a:ext cx="11555559" cy="923330"/>
          </a:xfrm>
          <a:prstGeom prst="rect">
            <a:avLst/>
          </a:prstGeom>
          <a:noFill/>
        </p:spPr>
        <p:txBody>
          <a:bodyPr wrap="square" rtlCol="0">
            <a:spAutoFit/>
          </a:bodyPr>
          <a:lstStyle/>
          <a:p>
            <a:r>
              <a:rPr lang="en-US">
                <a:solidFill>
                  <a:schemeClr val="bg1"/>
                </a:solidFill>
                <a:latin typeface="+mj-lt"/>
              </a:rPr>
              <a:t>WASTING</a:t>
            </a:r>
          </a:p>
          <a:p>
            <a:r>
              <a:rPr lang="en-US" sz="3600">
                <a:solidFill>
                  <a:schemeClr val="bg1"/>
                </a:solidFill>
              </a:rPr>
              <a:t>Numbers affected by UNICEF region, 2019</a:t>
            </a:r>
          </a:p>
        </p:txBody>
      </p:sp>
      <p:sp>
        <p:nvSpPr>
          <p:cNvPr id="13" name="Rectangle 12">
            <a:extLst>
              <a:ext uri="{FF2B5EF4-FFF2-40B4-BE49-F238E27FC236}">
                <a16:creationId xmlns:a16="http://schemas.microsoft.com/office/drawing/2014/main" id="{C690D4C0-3864-374C-A21C-60710251E51D}"/>
              </a:ext>
            </a:extLst>
          </p:cNvPr>
          <p:cNvSpPr/>
          <p:nvPr/>
        </p:nvSpPr>
        <p:spPr>
          <a:xfrm>
            <a:off x="9220200" y="2057400"/>
            <a:ext cx="2590800" cy="2923877"/>
          </a:xfrm>
          <a:prstGeom prst="rect">
            <a:avLst/>
          </a:prstGeom>
        </p:spPr>
        <p:txBody>
          <a:bodyPr wrap="square">
            <a:noAutofit/>
          </a:bodyPr>
          <a:lstStyle/>
          <a:p>
            <a:pPr>
              <a:spcAft>
                <a:spcPts val="300"/>
              </a:spcAft>
            </a:pPr>
            <a:r>
              <a:rPr lang="en-US" sz="1400">
                <a:solidFill>
                  <a:schemeClr val="tx1">
                    <a:lumMod val="65000"/>
                    <a:lumOff val="35000"/>
                  </a:schemeClr>
                </a:solidFill>
                <a:latin typeface="+mj-lt"/>
              </a:rPr>
              <a:t>Number (millions) of wasted children under 5, by UNICEF region, 2019</a:t>
            </a:r>
          </a:p>
        </p:txBody>
      </p:sp>
      <p:pic>
        <p:nvPicPr>
          <p:cNvPr id="3" name="Picture 2">
            <a:extLst>
              <a:ext uri="{FF2B5EF4-FFF2-40B4-BE49-F238E27FC236}">
                <a16:creationId xmlns:a16="http://schemas.microsoft.com/office/drawing/2014/main" id="{C28614BF-10F6-3C46-A3F2-EFCBEC7DB3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3400" y="1541890"/>
            <a:ext cx="8494059" cy="4597942"/>
          </a:xfrm>
          <a:prstGeom prst="rect">
            <a:avLst/>
          </a:prstGeom>
        </p:spPr>
      </p:pic>
      <p:pic>
        <p:nvPicPr>
          <p:cNvPr id="2" name="Picture 1">
            <a:extLst>
              <a:ext uri="{FF2B5EF4-FFF2-40B4-BE49-F238E27FC236}">
                <a16:creationId xmlns:a16="http://schemas.microsoft.com/office/drawing/2014/main" id="{158897BC-0E28-E248-B052-BDFBBD956885}"/>
              </a:ext>
            </a:extLst>
          </p:cNvPr>
          <p:cNvPicPr>
            <a:picLocks noChangeAspect="1"/>
          </p:cNvPicPr>
          <p:nvPr/>
        </p:nvPicPr>
        <p:blipFill>
          <a:blip r:embed="rId4"/>
          <a:stretch>
            <a:fillRect/>
          </a:stretch>
        </p:blipFill>
        <p:spPr>
          <a:xfrm>
            <a:off x="454574" y="1650606"/>
            <a:ext cx="889000" cy="889000"/>
          </a:xfrm>
          <a:prstGeom prst="rect">
            <a:avLst/>
          </a:prstGeom>
        </p:spPr>
      </p:pic>
    </p:spTree>
    <p:extLst>
      <p:ext uri="{BB962C8B-B14F-4D97-AF65-F5344CB8AC3E}">
        <p14:creationId xmlns:p14="http://schemas.microsoft.com/office/powerpoint/2010/main" val="2656657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A8D48F-C797-C34B-99B0-806288CF590D}"/>
              </a:ext>
            </a:extLst>
          </p:cNvPr>
          <p:cNvSpPr/>
          <p:nvPr/>
        </p:nvSpPr>
        <p:spPr>
          <a:xfrm>
            <a:off x="0" y="0"/>
            <a:ext cx="12192000" cy="1233304"/>
          </a:xfrm>
          <a:prstGeom prst="rect">
            <a:avLst/>
          </a:prstGeom>
          <a:solidFill>
            <a:srgbClr val="F15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41420" y="2057399"/>
            <a:ext cx="2210351" cy="1233303"/>
          </a:xfrm>
          <a:prstGeom prst="rect">
            <a:avLst/>
          </a:prstGeom>
        </p:spPr>
        <p:txBody>
          <a:bodyPr wrap="square">
            <a:noAutofit/>
          </a:bodyPr>
          <a:lstStyle/>
          <a:p>
            <a:pPr>
              <a:spcAft>
                <a:spcPts val="300"/>
              </a:spcAft>
            </a:pPr>
            <a:r>
              <a:rPr lang="en-US" sz="1400">
                <a:solidFill>
                  <a:schemeClr val="tx1">
                    <a:lumMod val="65000"/>
                    <a:lumOff val="35000"/>
                  </a:schemeClr>
                </a:solidFill>
                <a:latin typeface="+mj-lt"/>
              </a:rPr>
              <a:t>Number (millions) of wasted and severely wasted children under 5, by UNICEF region, 2019 </a:t>
            </a:r>
          </a:p>
          <a:p>
            <a:endParaRPr lang="en-US" sz="1000">
              <a:solidFill>
                <a:schemeClr val="bg1">
                  <a:lumMod val="50000"/>
                </a:schemeClr>
              </a:solidFill>
            </a:endParaRPr>
          </a:p>
        </p:txBody>
      </p:sp>
      <p:sp>
        <p:nvSpPr>
          <p:cNvPr id="8" name="TextBox 7">
            <a:extLst>
              <a:ext uri="{FF2B5EF4-FFF2-40B4-BE49-F238E27FC236}">
                <a16:creationId xmlns:a16="http://schemas.microsoft.com/office/drawing/2014/main" id="{2FD01006-3736-1248-8215-0F3FD1C43691}"/>
              </a:ext>
            </a:extLst>
          </p:cNvPr>
          <p:cNvSpPr txBox="1"/>
          <p:nvPr/>
        </p:nvSpPr>
        <p:spPr>
          <a:xfrm>
            <a:off x="342900" y="279197"/>
            <a:ext cx="11849100" cy="861774"/>
          </a:xfrm>
          <a:prstGeom prst="rect">
            <a:avLst/>
          </a:prstGeom>
          <a:noFill/>
        </p:spPr>
        <p:txBody>
          <a:bodyPr wrap="square" rtlCol="0">
            <a:spAutoFit/>
          </a:bodyPr>
          <a:lstStyle/>
          <a:p>
            <a:r>
              <a:rPr lang="en-US">
                <a:solidFill>
                  <a:schemeClr val="bg1"/>
                </a:solidFill>
                <a:latin typeface="+mj-lt"/>
              </a:rPr>
              <a:t>WASTING</a:t>
            </a:r>
          </a:p>
          <a:p>
            <a:r>
              <a:rPr lang="en-US" sz="3200">
                <a:solidFill>
                  <a:schemeClr val="bg1"/>
                </a:solidFill>
              </a:rPr>
              <a:t>Numbers wasted and severely wasted by UNICEF region, 2019</a:t>
            </a:r>
          </a:p>
        </p:txBody>
      </p:sp>
      <p:pic>
        <p:nvPicPr>
          <p:cNvPr id="3" name="Picture 2">
            <a:extLst>
              <a:ext uri="{FF2B5EF4-FFF2-40B4-BE49-F238E27FC236}">
                <a16:creationId xmlns:a16="http://schemas.microsoft.com/office/drawing/2014/main" id="{ABD2B228-4B25-5C4F-ABD3-0B75C195C17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3880" y="2057400"/>
            <a:ext cx="8236982" cy="3654435"/>
          </a:xfrm>
          <a:prstGeom prst="rect">
            <a:avLst/>
          </a:prstGeom>
        </p:spPr>
      </p:pic>
    </p:spTree>
    <p:extLst>
      <p:ext uri="{BB962C8B-B14F-4D97-AF65-F5344CB8AC3E}">
        <p14:creationId xmlns:p14="http://schemas.microsoft.com/office/powerpoint/2010/main" val="184669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748F818-467E-804F-8926-A4E3E928A9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0280" y="3704644"/>
            <a:ext cx="9011227" cy="1752566"/>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04765397-8B44-4E48-B94C-0F54E41EB8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4574" y="1615677"/>
            <a:ext cx="9011226" cy="1938861"/>
          </a:xfrm>
          <a:prstGeom prst="rect">
            <a:avLst/>
          </a:prstGeom>
        </p:spPr>
      </p:pic>
      <p:sp>
        <p:nvSpPr>
          <p:cNvPr id="8" name="Rectangle 7"/>
          <p:cNvSpPr/>
          <p:nvPr/>
        </p:nvSpPr>
        <p:spPr>
          <a:xfrm>
            <a:off x="0" y="0"/>
            <a:ext cx="12192000" cy="1234440"/>
          </a:xfrm>
          <a:prstGeom prst="rect">
            <a:avLst/>
          </a:prstGeom>
          <a:solidFill>
            <a:srgbClr val="F15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9954" y="1589330"/>
            <a:ext cx="3039740" cy="3539430"/>
          </a:xfrm>
          <a:prstGeom prst="rect">
            <a:avLst/>
          </a:prstGeom>
          <a:noFill/>
        </p:spPr>
        <p:txBody>
          <a:bodyPr wrap="square" rtlCol="0">
            <a:spAutoFit/>
          </a:bodyPr>
          <a:lstStyle/>
          <a:p>
            <a:r>
              <a:rPr lang="en-US" sz="2800">
                <a:solidFill>
                  <a:schemeClr val="tx1">
                    <a:lumMod val="75000"/>
                    <a:lumOff val="25000"/>
                  </a:schemeClr>
                </a:solidFill>
                <a:latin typeface="+mj-lt"/>
              </a:rPr>
              <a:t>While </a:t>
            </a:r>
            <a:r>
              <a:rPr lang="en-US" sz="2800">
                <a:solidFill>
                  <a:srgbClr val="ED1651"/>
                </a:solidFill>
                <a:latin typeface="+mj-lt"/>
              </a:rPr>
              <a:t>less</a:t>
            </a:r>
            <a:r>
              <a:rPr lang="en-US" sz="2800">
                <a:solidFill>
                  <a:schemeClr val="tx1">
                    <a:lumMod val="75000"/>
                    <a:lumOff val="25000"/>
                  </a:schemeClr>
                </a:solidFill>
                <a:latin typeface="+mj-lt"/>
              </a:rPr>
              <a:t> </a:t>
            </a:r>
            <a:r>
              <a:rPr lang="en-US" sz="2800">
                <a:solidFill>
                  <a:srgbClr val="ED1651"/>
                </a:solidFill>
                <a:latin typeface="+mj-lt"/>
              </a:rPr>
              <a:t>than half </a:t>
            </a:r>
            <a:r>
              <a:rPr lang="en-US" sz="2800">
                <a:solidFill>
                  <a:schemeClr val="tx1">
                    <a:lumMod val="75000"/>
                    <a:lumOff val="25000"/>
                  </a:schemeClr>
                </a:solidFill>
                <a:latin typeface="+mj-lt"/>
              </a:rPr>
              <a:t>of all children under 5 live in lower-middle income countries, </a:t>
            </a:r>
          </a:p>
          <a:p>
            <a:r>
              <a:rPr lang="en-US" sz="2800" b="1">
                <a:solidFill>
                  <a:srgbClr val="ED1651"/>
                </a:solidFill>
                <a:latin typeface="+mj-lt"/>
              </a:rPr>
              <a:t>three-quarters</a:t>
            </a:r>
            <a:r>
              <a:rPr lang="en-US" sz="2800" b="1">
                <a:solidFill>
                  <a:srgbClr val="F15A40"/>
                </a:solidFill>
                <a:latin typeface="+mj-lt"/>
              </a:rPr>
              <a:t> of all wasted children live there</a:t>
            </a:r>
          </a:p>
        </p:txBody>
      </p:sp>
      <p:pic>
        <p:nvPicPr>
          <p:cNvPr id="2" name="Picture 1">
            <a:extLst>
              <a:ext uri="{FF2B5EF4-FFF2-40B4-BE49-F238E27FC236}">
                <a16:creationId xmlns:a16="http://schemas.microsoft.com/office/drawing/2014/main" id="{8184AF5F-C322-AF4C-95AC-529854BB9290}"/>
              </a:ext>
            </a:extLst>
          </p:cNvPr>
          <p:cNvPicPr>
            <a:picLocks noChangeAspect="1"/>
          </p:cNvPicPr>
          <p:nvPr/>
        </p:nvPicPr>
        <p:blipFill>
          <a:blip r:embed="rId5">
            <a:lum bright="70000" contrast="-70000"/>
          </a:blip>
          <a:stretch>
            <a:fillRect/>
          </a:stretch>
        </p:blipFill>
        <p:spPr>
          <a:xfrm>
            <a:off x="10178329" y="327841"/>
            <a:ext cx="1676400" cy="578757"/>
          </a:xfrm>
          <a:prstGeom prst="rect">
            <a:avLst/>
          </a:prstGeom>
        </p:spPr>
      </p:pic>
      <p:sp>
        <p:nvSpPr>
          <p:cNvPr id="3" name="TextBox 2">
            <a:extLst>
              <a:ext uri="{FF2B5EF4-FFF2-40B4-BE49-F238E27FC236}">
                <a16:creationId xmlns:a16="http://schemas.microsoft.com/office/drawing/2014/main" id="{E452C70C-47EC-434E-AD82-83504A2833A6}"/>
              </a:ext>
            </a:extLst>
          </p:cNvPr>
          <p:cNvSpPr txBox="1"/>
          <p:nvPr/>
        </p:nvSpPr>
        <p:spPr>
          <a:xfrm>
            <a:off x="339954" y="289471"/>
            <a:ext cx="7737246" cy="923330"/>
          </a:xfrm>
          <a:prstGeom prst="rect">
            <a:avLst/>
          </a:prstGeom>
          <a:noFill/>
        </p:spPr>
        <p:txBody>
          <a:bodyPr wrap="square" rtlCol="0">
            <a:spAutoFit/>
          </a:bodyPr>
          <a:lstStyle/>
          <a:p>
            <a:r>
              <a:rPr lang="en-US" b="1">
                <a:solidFill>
                  <a:schemeClr val="bg1"/>
                </a:solidFill>
              </a:rPr>
              <a:t>WASTING BY COUNTRY INCOME CLASSIFICATION</a:t>
            </a:r>
            <a:endParaRPr lang="en-US">
              <a:solidFill>
                <a:schemeClr val="bg1"/>
              </a:solidFill>
            </a:endParaRPr>
          </a:p>
          <a:p>
            <a:r>
              <a:rPr lang="en-US" sz="3600">
                <a:solidFill>
                  <a:schemeClr val="bg1"/>
                </a:solidFill>
              </a:rPr>
              <a:t>Share by region</a:t>
            </a:r>
          </a:p>
        </p:txBody>
      </p:sp>
      <p:pic>
        <p:nvPicPr>
          <p:cNvPr id="4" name="Picture 3">
            <a:extLst>
              <a:ext uri="{FF2B5EF4-FFF2-40B4-BE49-F238E27FC236}">
                <a16:creationId xmlns:a16="http://schemas.microsoft.com/office/drawing/2014/main" id="{C22D5106-4978-B242-A4B0-599AF72120BB}"/>
              </a:ext>
            </a:extLst>
          </p:cNvPr>
          <p:cNvPicPr>
            <a:picLocks noChangeAspect="1"/>
          </p:cNvPicPr>
          <p:nvPr/>
        </p:nvPicPr>
        <p:blipFill>
          <a:blip r:embed="rId6"/>
          <a:stretch>
            <a:fillRect/>
          </a:stretch>
        </p:blipFill>
        <p:spPr>
          <a:xfrm>
            <a:off x="5273040" y="3952715"/>
            <a:ext cx="76200" cy="1562100"/>
          </a:xfrm>
          <a:prstGeom prst="rect">
            <a:avLst/>
          </a:prstGeom>
        </p:spPr>
      </p:pic>
      <p:sp>
        <p:nvSpPr>
          <p:cNvPr id="10" name="Rectangle 9">
            <a:extLst>
              <a:ext uri="{FF2B5EF4-FFF2-40B4-BE49-F238E27FC236}">
                <a16:creationId xmlns:a16="http://schemas.microsoft.com/office/drawing/2014/main" id="{917F6D3F-DD19-4F42-9B55-B18CAEE710C0}"/>
              </a:ext>
            </a:extLst>
          </p:cNvPr>
          <p:cNvSpPr/>
          <p:nvPr/>
        </p:nvSpPr>
        <p:spPr>
          <a:xfrm>
            <a:off x="6966099" y="1535254"/>
            <a:ext cx="1602866" cy="4272315"/>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353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3B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3645AD-265E-2648-932B-6BDC5A4622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1066800"/>
            <a:ext cx="4495800" cy="4495800"/>
          </a:xfrm>
          <a:prstGeom prst="rect">
            <a:avLst/>
          </a:prstGeom>
        </p:spPr>
      </p:pic>
      <p:sp>
        <p:nvSpPr>
          <p:cNvPr id="6" name="Rectangle 5">
            <a:extLst>
              <a:ext uri="{FF2B5EF4-FFF2-40B4-BE49-F238E27FC236}">
                <a16:creationId xmlns:a16="http://schemas.microsoft.com/office/drawing/2014/main" id="{6E1A02BA-538D-114C-9EBD-C0364C0CD5F6}"/>
              </a:ext>
            </a:extLst>
          </p:cNvPr>
          <p:cNvSpPr/>
          <p:nvPr/>
        </p:nvSpPr>
        <p:spPr>
          <a:xfrm>
            <a:off x="7239000" y="1807339"/>
            <a:ext cx="3962400" cy="2862322"/>
          </a:xfrm>
          <a:prstGeom prst="rect">
            <a:avLst/>
          </a:prstGeom>
        </p:spPr>
        <p:txBody>
          <a:bodyPr wrap="square">
            <a:spAutoFit/>
          </a:bodyPr>
          <a:lstStyle/>
          <a:p>
            <a:r>
              <a:rPr lang="en-US" sz="2000" b="1">
                <a:solidFill>
                  <a:schemeClr val="bg1"/>
                </a:solidFill>
                <a:latin typeface="+mj-lt"/>
              </a:rPr>
              <a:t>Overweight </a:t>
            </a:r>
            <a:r>
              <a:rPr lang="en-US" sz="2000">
                <a:solidFill>
                  <a:schemeClr val="bg1"/>
                </a:solidFill>
                <a:latin typeface="+mj-lt"/>
              </a:rPr>
              <a:t>refers to a child</a:t>
            </a:r>
          </a:p>
          <a:p>
            <a:r>
              <a:rPr lang="en-US" sz="2000">
                <a:solidFill>
                  <a:schemeClr val="bg1"/>
                </a:solidFill>
                <a:latin typeface="+mj-lt"/>
              </a:rPr>
              <a:t>who is too heavy for his or her</a:t>
            </a:r>
          </a:p>
          <a:p>
            <a:r>
              <a:rPr lang="en-US" sz="2000">
                <a:solidFill>
                  <a:schemeClr val="bg1"/>
                </a:solidFill>
                <a:latin typeface="+mj-lt"/>
              </a:rPr>
              <a:t>height. This form of malnutrition results from energy intakes from</a:t>
            </a:r>
          </a:p>
          <a:p>
            <a:r>
              <a:rPr lang="en-US" sz="2000">
                <a:solidFill>
                  <a:schemeClr val="bg1"/>
                </a:solidFill>
                <a:latin typeface="+mj-lt"/>
              </a:rPr>
              <a:t>food and beverages that exceed</a:t>
            </a:r>
          </a:p>
          <a:p>
            <a:r>
              <a:rPr lang="en-US" sz="2000">
                <a:solidFill>
                  <a:schemeClr val="bg1"/>
                </a:solidFill>
                <a:latin typeface="+mj-lt"/>
              </a:rPr>
              <a:t>children’s energy requirements.</a:t>
            </a:r>
          </a:p>
          <a:p>
            <a:r>
              <a:rPr lang="en-US" sz="2000">
                <a:solidFill>
                  <a:schemeClr val="bg1"/>
                </a:solidFill>
                <a:latin typeface="+mj-lt"/>
              </a:rPr>
              <a:t>Overweight increases the risk of diet-related non-communicable</a:t>
            </a:r>
          </a:p>
          <a:p>
            <a:r>
              <a:rPr lang="en-US" sz="2000">
                <a:solidFill>
                  <a:schemeClr val="bg1"/>
                </a:solidFill>
                <a:latin typeface="+mj-lt"/>
              </a:rPr>
              <a:t>diseases later in life.</a:t>
            </a:r>
          </a:p>
        </p:txBody>
      </p:sp>
    </p:spTree>
    <p:extLst>
      <p:ext uri="{BB962C8B-B14F-4D97-AF65-F5344CB8AC3E}">
        <p14:creationId xmlns:p14="http://schemas.microsoft.com/office/powerpoint/2010/main" val="2058170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52254-006C-F644-8990-B1AC5F126A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7838" y="1546430"/>
            <a:ext cx="7086599" cy="4082095"/>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7378" y="1462094"/>
            <a:ext cx="2081666" cy="420987"/>
          </a:xfrm>
          <a:prstGeom prst="rect">
            <a:avLst/>
          </a:prstGeom>
        </p:spPr>
      </p:pic>
      <p:sp>
        <p:nvSpPr>
          <p:cNvPr id="11" name="Rectangle 10"/>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42900" y="279197"/>
            <a:ext cx="9829800" cy="954107"/>
          </a:xfrm>
          <a:prstGeom prst="rect">
            <a:avLst/>
          </a:prstGeom>
          <a:noFill/>
        </p:spPr>
        <p:txBody>
          <a:bodyPr wrap="square" rtlCol="0">
            <a:spAutoFit/>
          </a:bodyPr>
          <a:lstStyle/>
          <a:p>
            <a:r>
              <a:rPr lang="en-US">
                <a:solidFill>
                  <a:srgbClr val="333B5B"/>
                </a:solidFill>
                <a:latin typeface="+mj-lt"/>
              </a:rPr>
              <a:t>GLOBAL OVERVIEW</a:t>
            </a:r>
          </a:p>
          <a:p>
            <a:r>
              <a:rPr lang="en-US" sz="3600">
                <a:solidFill>
                  <a:srgbClr val="333B5B"/>
                </a:solidFill>
              </a:rPr>
              <a:t>Prevalence and Numbers affected</a:t>
            </a:r>
          </a:p>
        </p:txBody>
      </p:sp>
      <p:sp>
        <p:nvSpPr>
          <p:cNvPr id="15" name="Rectangle 2"/>
          <p:cNvSpPr>
            <a:spLocks noChangeArrowheads="1"/>
          </p:cNvSpPr>
          <p:nvPr/>
        </p:nvSpPr>
        <p:spPr bwMode="auto">
          <a:xfrm>
            <a:off x="-1826787245" y="-37215"/>
            <a:ext cx="18396411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13">
            <a:extLst>
              <a:ext uri="{FF2B5EF4-FFF2-40B4-BE49-F238E27FC236}">
                <a16:creationId xmlns:a16="http://schemas.microsoft.com/office/drawing/2014/main" id="{4E9C67EA-4F97-DE44-A93F-5AEAD5E9CAE9}"/>
              </a:ext>
            </a:extLst>
          </p:cNvPr>
          <p:cNvSpPr/>
          <p:nvPr/>
        </p:nvSpPr>
        <p:spPr>
          <a:xfrm>
            <a:off x="7612642" y="5628525"/>
            <a:ext cx="3810001" cy="457201"/>
          </a:xfrm>
          <a:prstGeom prst="rect">
            <a:avLst/>
          </a:prstGeom>
        </p:spPr>
        <p:txBody>
          <a:bodyPr wrap="square">
            <a:spAutoFit/>
          </a:bodyPr>
          <a:lstStyle/>
          <a:p>
            <a:r>
              <a:rPr lang="en-US" sz="1200"/>
              <a:t>Number (millions) of stunted, wasted and overweight children under 5, global, 2000–2019</a:t>
            </a:r>
          </a:p>
        </p:txBody>
      </p:sp>
      <p:sp>
        <p:nvSpPr>
          <p:cNvPr id="16" name="Rectangle 15">
            <a:extLst>
              <a:ext uri="{FF2B5EF4-FFF2-40B4-BE49-F238E27FC236}">
                <a16:creationId xmlns:a16="http://schemas.microsoft.com/office/drawing/2014/main" id="{6E7B589F-8696-B949-918E-4CDC74AC98AB}"/>
              </a:ext>
            </a:extLst>
          </p:cNvPr>
          <p:cNvSpPr/>
          <p:nvPr/>
        </p:nvSpPr>
        <p:spPr>
          <a:xfrm>
            <a:off x="3703984" y="5644090"/>
            <a:ext cx="3527154" cy="461665"/>
          </a:xfrm>
          <a:prstGeom prst="rect">
            <a:avLst/>
          </a:prstGeom>
        </p:spPr>
        <p:txBody>
          <a:bodyPr wrap="square">
            <a:spAutoFit/>
          </a:bodyPr>
          <a:lstStyle/>
          <a:p>
            <a:r>
              <a:rPr lang="en-US" sz="1200"/>
              <a:t>Percentage of stunted, wasted and overweight children under 5, global, 2000–2019</a:t>
            </a:r>
          </a:p>
        </p:txBody>
      </p:sp>
      <p:sp>
        <p:nvSpPr>
          <p:cNvPr id="5" name="Rectangle 4"/>
          <p:cNvSpPr/>
          <p:nvPr/>
        </p:nvSpPr>
        <p:spPr>
          <a:xfrm>
            <a:off x="342900" y="1658747"/>
            <a:ext cx="2552700" cy="3416320"/>
          </a:xfrm>
          <a:prstGeom prst="rect">
            <a:avLst/>
          </a:prstGeom>
        </p:spPr>
        <p:txBody>
          <a:bodyPr wrap="square">
            <a:spAutoFit/>
          </a:bodyPr>
          <a:lstStyle/>
          <a:p>
            <a:r>
              <a:rPr lang="en-US" sz="2400">
                <a:solidFill>
                  <a:srgbClr val="333B5B"/>
                </a:solidFill>
                <a:latin typeface="+mj-lt"/>
              </a:rPr>
              <a:t>Malnutrition rates remain alarming: stunting is declining too slowly while wasting still impacts the lives of far too many young children</a:t>
            </a:r>
          </a:p>
        </p:txBody>
      </p:sp>
      <p:pic>
        <p:nvPicPr>
          <p:cNvPr id="17" name="Picture 16">
            <a:extLst>
              <a:ext uri="{FF2B5EF4-FFF2-40B4-BE49-F238E27FC236}">
                <a16:creationId xmlns:a16="http://schemas.microsoft.com/office/drawing/2014/main" id="{4C3AFD5A-1C5F-4F56-BB36-8D0D88AD28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74098" y="1879370"/>
            <a:ext cx="1254946" cy="420987"/>
          </a:xfrm>
          <a:prstGeom prst="rect">
            <a:avLst/>
          </a:prstGeom>
        </p:spPr>
      </p:pic>
    </p:spTree>
    <p:extLst>
      <p:ext uri="{BB962C8B-B14F-4D97-AF65-F5344CB8AC3E}">
        <p14:creationId xmlns:p14="http://schemas.microsoft.com/office/powerpoint/2010/main" val="1933754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6E994E26-65A9-487F-A908-D79D4CAD8826">
            <a:extLst>
              <a:ext uri="{FF2B5EF4-FFF2-40B4-BE49-F238E27FC236}">
                <a16:creationId xmlns:a16="http://schemas.microsoft.com/office/drawing/2014/main" id="{B44CE458-AE83-D941-BF9F-702E3EEC36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79948" y="1708150"/>
            <a:ext cx="9359153" cy="43655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2000" cy="1234440"/>
          </a:xfrm>
          <a:prstGeom prst="rect">
            <a:avLst/>
          </a:prstGeom>
          <a:solidFill>
            <a:srgbClr val="654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FBED54-05F8-294A-A690-91B31459EF36}"/>
              </a:ext>
            </a:extLst>
          </p:cNvPr>
          <p:cNvSpPr txBox="1"/>
          <p:nvPr/>
        </p:nvSpPr>
        <p:spPr>
          <a:xfrm>
            <a:off x="342900" y="279197"/>
            <a:ext cx="10934700" cy="923330"/>
          </a:xfrm>
          <a:prstGeom prst="rect">
            <a:avLst/>
          </a:prstGeom>
          <a:noFill/>
        </p:spPr>
        <p:txBody>
          <a:bodyPr wrap="square" rtlCol="0">
            <a:spAutoFit/>
          </a:bodyPr>
          <a:lstStyle/>
          <a:p>
            <a:r>
              <a:rPr lang="en-US">
                <a:solidFill>
                  <a:schemeClr val="bg1"/>
                </a:solidFill>
                <a:latin typeface="+mj-lt"/>
              </a:rPr>
              <a:t>OVERWEIGHT</a:t>
            </a:r>
          </a:p>
          <a:p>
            <a:r>
              <a:rPr lang="en-US" sz="3600">
                <a:solidFill>
                  <a:schemeClr val="bg1"/>
                </a:solidFill>
              </a:rPr>
              <a:t>Prevalence by country and UNICEF region, 2019</a:t>
            </a:r>
          </a:p>
        </p:txBody>
      </p:sp>
      <p:pic>
        <p:nvPicPr>
          <p:cNvPr id="2" name="Picture 1">
            <a:extLst>
              <a:ext uri="{FF2B5EF4-FFF2-40B4-BE49-F238E27FC236}">
                <a16:creationId xmlns:a16="http://schemas.microsoft.com/office/drawing/2014/main" id="{F0457E34-BEFC-5D42-908C-30CD2C9D7B40}"/>
              </a:ext>
            </a:extLst>
          </p:cNvPr>
          <p:cNvPicPr>
            <a:picLocks noChangeAspect="1"/>
          </p:cNvPicPr>
          <p:nvPr/>
        </p:nvPicPr>
        <p:blipFill>
          <a:blip r:embed="rId4"/>
          <a:stretch>
            <a:fillRect/>
          </a:stretch>
        </p:blipFill>
        <p:spPr>
          <a:xfrm>
            <a:off x="446315" y="1708150"/>
            <a:ext cx="698500" cy="698500"/>
          </a:xfrm>
          <a:prstGeom prst="rect">
            <a:avLst/>
          </a:prstGeom>
        </p:spPr>
      </p:pic>
      <p:sp>
        <p:nvSpPr>
          <p:cNvPr id="7" name="Rectangle 6">
            <a:extLst>
              <a:ext uri="{FF2B5EF4-FFF2-40B4-BE49-F238E27FC236}">
                <a16:creationId xmlns:a16="http://schemas.microsoft.com/office/drawing/2014/main" id="{466CFE5E-8137-40DD-84D4-80D6DA12E6BD}"/>
              </a:ext>
            </a:extLst>
          </p:cNvPr>
          <p:cNvSpPr/>
          <p:nvPr/>
        </p:nvSpPr>
        <p:spPr>
          <a:xfrm>
            <a:off x="9525000" y="2057400"/>
            <a:ext cx="2306152" cy="738664"/>
          </a:xfrm>
          <a:prstGeom prst="rect">
            <a:avLst/>
          </a:prstGeom>
        </p:spPr>
        <p:txBody>
          <a:bodyPr wrap="square">
            <a:spAutoFit/>
          </a:bodyPr>
          <a:lstStyle/>
          <a:p>
            <a:pPr>
              <a:spcAft>
                <a:spcPts val="600"/>
              </a:spcAft>
            </a:pPr>
            <a:r>
              <a:rPr lang="en-US" sz="1400">
                <a:solidFill>
                  <a:schemeClr val="tx1">
                    <a:lumMod val="65000"/>
                    <a:lumOff val="35000"/>
                  </a:schemeClr>
                </a:solidFill>
                <a:latin typeface="+mj-lt"/>
              </a:rPr>
              <a:t>Percentage of overweight children under 5, by country and UNICEF region, 2019</a:t>
            </a:r>
          </a:p>
        </p:txBody>
      </p:sp>
    </p:spTree>
    <p:extLst>
      <p:ext uri="{BB962C8B-B14F-4D97-AF65-F5344CB8AC3E}">
        <p14:creationId xmlns:p14="http://schemas.microsoft.com/office/powerpoint/2010/main" val="3258205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AD6A0-1432-6442-8071-EBC2AA4DEB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400" y="1828800"/>
            <a:ext cx="9174931" cy="3986597"/>
          </a:xfrm>
          <a:prstGeom prst="rect">
            <a:avLst/>
          </a:prstGeom>
        </p:spPr>
      </p:pic>
      <p:sp>
        <p:nvSpPr>
          <p:cNvPr id="8" name="Rectangle 7">
            <a:extLst>
              <a:ext uri="{FF2B5EF4-FFF2-40B4-BE49-F238E27FC236}">
                <a16:creationId xmlns:a16="http://schemas.microsoft.com/office/drawing/2014/main" id="{AC895338-16E0-2B4A-9E3C-0B8B2833434E}"/>
              </a:ext>
            </a:extLst>
          </p:cNvPr>
          <p:cNvSpPr/>
          <p:nvPr/>
        </p:nvSpPr>
        <p:spPr>
          <a:xfrm>
            <a:off x="0" y="0"/>
            <a:ext cx="12192000" cy="1234440"/>
          </a:xfrm>
          <a:prstGeom prst="rect">
            <a:avLst/>
          </a:prstGeom>
          <a:solidFill>
            <a:srgbClr val="654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5395A6-66A6-0748-835C-C79343FC23E3}"/>
              </a:ext>
            </a:extLst>
          </p:cNvPr>
          <p:cNvSpPr txBox="1"/>
          <p:nvPr/>
        </p:nvSpPr>
        <p:spPr>
          <a:xfrm>
            <a:off x="342900" y="279197"/>
            <a:ext cx="10934700" cy="923330"/>
          </a:xfrm>
          <a:prstGeom prst="rect">
            <a:avLst/>
          </a:prstGeom>
          <a:noFill/>
        </p:spPr>
        <p:txBody>
          <a:bodyPr wrap="square" rtlCol="0">
            <a:spAutoFit/>
          </a:bodyPr>
          <a:lstStyle/>
          <a:p>
            <a:r>
              <a:rPr lang="en-US">
                <a:solidFill>
                  <a:schemeClr val="bg1"/>
                </a:solidFill>
                <a:latin typeface="+mj-lt"/>
              </a:rPr>
              <a:t>OVERWEIGHT</a:t>
            </a:r>
          </a:p>
          <a:p>
            <a:r>
              <a:rPr lang="en-US" sz="3600">
                <a:solidFill>
                  <a:schemeClr val="bg1"/>
                </a:solidFill>
              </a:rPr>
              <a:t>Trends in prevalence by UNICEF region, 2000 and 2019</a:t>
            </a:r>
          </a:p>
        </p:txBody>
      </p:sp>
      <p:sp>
        <p:nvSpPr>
          <p:cNvPr id="6" name="Rectangle 5">
            <a:extLst>
              <a:ext uri="{FF2B5EF4-FFF2-40B4-BE49-F238E27FC236}">
                <a16:creationId xmlns:a16="http://schemas.microsoft.com/office/drawing/2014/main" id="{D59E6AD3-4C19-4728-B429-A9C29792BC1F}"/>
              </a:ext>
            </a:extLst>
          </p:cNvPr>
          <p:cNvSpPr/>
          <p:nvPr/>
        </p:nvSpPr>
        <p:spPr>
          <a:xfrm>
            <a:off x="9220200" y="2057399"/>
            <a:ext cx="2144486" cy="954107"/>
          </a:xfrm>
          <a:prstGeom prst="rect">
            <a:avLst/>
          </a:prstGeom>
        </p:spPr>
        <p:txBody>
          <a:bodyPr wrap="square">
            <a:spAutoFit/>
          </a:bodyPr>
          <a:lstStyle/>
          <a:p>
            <a:pPr>
              <a:spcAft>
                <a:spcPts val="600"/>
              </a:spcAft>
            </a:pPr>
            <a:r>
              <a:rPr lang="en-US" sz="1400">
                <a:solidFill>
                  <a:schemeClr val="tx1">
                    <a:lumMod val="65000"/>
                    <a:lumOff val="35000"/>
                  </a:schemeClr>
                </a:solidFill>
                <a:latin typeface="+mj-lt"/>
              </a:rPr>
              <a:t>Trends in the percentage of overweight children under 5, by UNICEF region, 2000 and 2019</a:t>
            </a:r>
          </a:p>
        </p:txBody>
      </p:sp>
    </p:spTree>
    <p:extLst>
      <p:ext uri="{BB962C8B-B14F-4D97-AF65-F5344CB8AC3E}">
        <p14:creationId xmlns:p14="http://schemas.microsoft.com/office/powerpoint/2010/main" val="2125780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95338-16E0-2B4A-9E3C-0B8B2833434E}"/>
              </a:ext>
            </a:extLst>
          </p:cNvPr>
          <p:cNvSpPr/>
          <p:nvPr/>
        </p:nvSpPr>
        <p:spPr>
          <a:xfrm>
            <a:off x="0" y="0"/>
            <a:ext cx="12192000" cy="1234440"/>
          </a:xfrm>
          <a:prstGeom prst="rect">
            <a:avLst/>
          </a:prstGeom>
          <a:solidFill>
            <a:srgbClr val="654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5395A6-66A6-0748-835C-C79343FC23E3}"/>
              </a:ext>
            </a:extLst>
          </p:cNvPr>
          <p:cNvSpPr txBox="1"/>
          <p:nvPr/>
        </p:nvSpPr>
        <p:spPr>
          <a:xfrm>
            <a:off x="342900" y="279197"/>
            <a:ext cx="10325100" cy="923330"/>
          </a:xfrm>
          <a:prstGeom prst="rect">
            <a:avLst/>
          </a:prstGeom>
          <a:noFill/>
        </p:spPr>
        <p:txBody>
          <a:bodyPr wrap="square" rtlCol="0">
            <a:spAutoFit/>
          </a:bodyPr>
          <a:lstStyle/>
          <a:p>
            <a:r>
              <a:rPr lang="en-US">
                <a:solidFill>
                  <a:schemeClr val="bg1"/>
                </a:solidFill>
                <a:latin typeface="+mj-lt"/>
              </a:rPr>
              <a:t>OVERWEIGHT</a:t>
            </a:r>
          </a:p>
          <a:p>
            <a:r>
              <a:rPr lang="en-US" sz="3600">
                <a:solidFill>
                  <a:schemeClr val="bg1"/>
                </a:solidFill>
              </a:rPr>
              <a:t>Trends in prevalence by UNICEF region, 2000–2019</a:t>
            </a:r>
          </a:p>
        </p:txBody>
      </p:sp>
      <p:sp>
        <p:nvSpPr>
          <p:cNvPr id="6" name="Rectangle 5">
            <a:extLst>
              <a:ext uri="{FF2B5EF4-FFF2-40B4-BE49-F238E27FC236}">
                <a16:creationId xmlns:a16="http://schemas.microsoft.com/office/drawing/2014/main" id="{903C07ED-8444-4660-B285-BBA50EFD4BAE}"/>
              </a:ext>
            </a:extLst>
          </p:cNvPr>
          <p:cNvSpPr/>
          <p:nvPr/>
        </p:nvSpPr>
        <p:spPr>
          <a:xfrm>
            <a:off x="342900" y="5623558"/>
            <a:ext cx="9395717" cy="307777"/>
          </a:xfrm>
          <a:prstGeom prst="rect">
            <a:avLst/>
          </a:prstGeom>
        </p:spPr>
        <p:txBody>
          <a:bodyPr wrap="square">
            <a:spAutoFit/>
          </a:bodyPr>
          <a:lstStyle/>
          <a:p>
            <a:pPr>
              <a:spcAft>
                <a:spcPts val="300"/>
              </a:spcAft>
            </a:pPr>
            <a:r>
              <a:rPr lang="en-US" sz="1400">
                <a:solidFill>
                  <a:schemeClr val="tx1">
                    <a:lumMod val="65000"/>
                    <a:lumOff val="35000"/>
                  </a:schemeClr>
                </a:solidFill>
                <a:latin typeface="+mj-lt"/>
              </a:rPr>
              <a:t>Trends in the percentage of overweight children under 5, by UNICEF region, 2000–2019</a:t>
            </a:r>
          </a:p>
        </p:txBody>
      </p:sp>
      <p:grpSp>
        <p:nvGrpSpPr>
          <p:cNvPr id="3" name="Group 2">
            <a:extLst>
              <a:ext uri="{FF2B5EF4-FFF2-40B4-BE49-F238E27FC236}">
                <a16:creationId xmlns:a16="http://schemas.microsoft.com/office/drawing/2014/main" id="{89C9C8F3-0D0C-A24B-BA50-4628739CF2A6}"/>
              </a:ext>
            </a:extLst>
          </p:cNvPr>
          <p:cNvGrpSpPr/>
          <p:nvPr/>
        </p:nvGrpSpPr>
        <p:grpSpPr>
          <a:xfrm>
            <a:off x="228600" y="1518838"/>
            <a:ext cx="11676052" cy="3820322"/>
            <a:chOff x="228600" y="1518838"/>
            <a:chExt cx="11676052" cy="3820322"/>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8600" y="1518838"/>
              <a:ext cx="11676052" cy="3820322"/>
            </a:xfrm>
            <a:prstGeom prst="rect">
              <a:avLst/>
            </a:prstGeom>
          </p:spPr>
        </p:pic>
        <p:sp>
          <p:nvSpPr>
            <p:cNvPr id="2" name="TextBox 1">
              <a:extLst>
                <a:ext uri="{FF2B5EF4-FFF2-40B4-BE49-F238E27FC236}">
                  <a16:creationId xmlns:a16="http://schemas.microsoft.com/office/drawing/2014/main" id="{77117247-F5C4-1D46-A849-5DC6418EB1C1}"/>
                </a:ext>
              </a:extLst>
            </p:cNvPr>
            <p:cNvSpPr txBox="1"/>
            <p:nvPr/>
          </p:nvSpPr>
          <p:spPr>
            <a:xfrm rot="16200000">
              <a:off x="-484108" y="3191618"/>
              <a:ext cx="1900238" cy="215444"/>
            </a:xfrm>
            <a:prstGeom prst="rect">
              <a:avLst/>
            </a:prstGeom>
            <a:solidFill>
              <a:schemeClr val="bg1"/>
            </a:solidFill>
          </p:spPr>
          <p:txBody>
            <a:bodyPr wrap="square" rtlCol="0">
              <a:spAutoFit/>
            </a:bodyPr>
            <a:lstStyle/>
            <a:p>
              <a:pPr algn="ctr"/>
              <a:r>
                <a:rPr lang="en-US" sz="800">
                  <a:solidFill>
                    <a:schemeClr val="tx1">
                      <a:lumMod val="65000"/>
                      <a:lumOff val="35000"/>
                    </a:schemeClr>
                  </a:solidFill>
                </a:rPr>
                <a:t>Percentage</a:t>
              </a:r>
            </a:p>
          </p:txBody>
        </p:sp>
      </p:grpSp>
    </p:spTree>
    <p:extLst>
      <p:ext uri="{BB962C8B-B14F-4D97-AF65-F5344CB8AC3E}">
        <p14:creationId xmlns:p14="http://schemas.microsoft.com/office/powerpoint/2010/main" val="3944027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0D5A1-CE44-FB4C-92B1-A25B5979919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0" y="1600200"/>
            <a:ext cx="8694710" cy="4384225"/>
          </a:xfrm>
          <a:prstGeom prst="rect">
            <a:avLst/>
          </a:prstGeom>
        </p:spPr>
      </p:pic>
      <p:sp>
        <p:nvSpPr>
          <p:cNvPr id="10" name="Rectangle 9"/>
          <p:cNvSpPr/>
          <p:nvPr/>
        </p:nvSpPr>
        <p:spPr>
          <a:xfrm>
            <a:off x="9220200" y="2057400"/>
            <a:ext cx="2667000" cy="762000"/>
          </a:xfrm>
          <a:prstGeom prst="rect">
            <a:avLst/>
          </a:prstGeom>
        </p:spPr>
        <p:txBody>
          <a:bodyPr wrap="square">
            <a:noAutofit/>
          </a:bodyPr>
          <a:lstStyle/>
          <a:p>
            <a:pPr>
              <a:spcAft>
                <a:spcPts val="300"/>
              </a:spcAft>
            </a:pPr>
            <a:r>
              <a:rPr lang="en-US" sz="1400">
                <a:solidFill>
                  <a:schemeClr val="tx1">
                    <a:lumMod val="65000"/>
                    <a:lumOff val="35000"/>
                  </a:schemeClr>
                </a:solidFill>
                <a:latin typeface="+mj-lt"/>
              </a:rPr>
              <a:t>Number (millions) of overweight children under 5, by UNICEF region, 2019</a:t>
            </a:r>
          </a:p>
          <a:p>
            <a:endParaRPr lang="en-US" sz="1000">
              <a:solidFill>
                <a:schemeClr val="bg1">
                  <a:lumMod val="50000"/>
                </a:schemeClr>
              </a:solidFill>
            </a:endParaRPr>
          </a:p>
        </p:txBody>
      </p:sp>
      <p:sp>
        <p:nvSpPr>
          <p:cNvPr id="12" name="Rectangle 11">
            <a:extLst>
              <a:ext uri="{FF2B5EF4-FFF2-40B4-BE49-F238E27FC236}">
                <a16:creationId xmlns:a16="http://schemas.microsoft.com/office/drawing/2014/main" id="{1E8F0E0B-B310-F643-BBF0-FE115ADCE10A}"/>
              </a:ext>
            </a:extLst>
          </p:cNvPr>
          <p:cNvSpPr/>
          <p:nvPr/>
        </p:nvSpPr>
        <p:spPr>
          <a:xfrm>
            <a:off x="0" y="0"/>
            <a:ext cx="12192000" cy="1234440"/>
          </a:xfrm>
          <a:prstGeom prst="rect">
            <a:avLst/>
          </a:prstGeom>
          <a:solidFill>
            <a:srgbClr val="654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7C88B5-BDF5-5447-869E-C8F4E4A582D2}"/>
              </a:ext>
            </a:extLst>
          </p:cNvPr>
          <p:cNvSpPr txBox="1"/>
          <p:nvPr/>
        </p:nvSpPr>
        <p:spPr>
          <a:xfrm>
            <a:off x="342900" y="279197"/>
            <a:ext cx="11849100" cy="955243"/>
          </a:xfrm>
          <a:prstGeom prst="rect">
            <a:avLst/>
          </a:prstGeom>
          <a:noFill/>
        </p:spPr>
        <p:txBody>
          <a:bodyPr wrap="square" rtlCol="0">
            <a:spAutoFit/>
          </a:bodyPr>
          <a:lstStyle/>
          <a:p>
            <a:r>
              <a:rPr lang="en-US">
                <a:solidFill>
                  <a:schemeClr val="bg1"/>
                </a:solidFill>
                <a:latin typeface="+mj-lt"/>
              </a:rPr>
              <a:t>OVERWEIGHT</a:t>
            </a:r>
          </a:p>
          <a:p>
            <a:r>
              <a:rPr lang="en-US" sz="3600">
                <a:solidFill>
                  <a:schemeClr val="bg1"/>
                </a:solidFill>
              </a:rPr>
              <a:t>Numbers affected by UNICEF region, 2019</a:t>
            </a:r>
          </a:p>
        </p:txBody>
      </p:sp>
      <p:pic>
        <p:nvPicPr>
          <p:cNvPr id="2" name="Picture 1">
            <a:extLst>
              <a:ext uri="{FF2B5EF4-FFF2-40B4-BE49-F238E27FC236}">
                <a16:creationId xmlns:a16="http://schemas.microsoft.com/office/drawing/2014/main" id="{2401BBB0-18CD-0443-A7F0-17B25509B928}"/>
              </a:ext>
            </a:extLst>
          </p:cNvPr>
          <p:cNvPicPr>
            <a:picLocks noChangeAspect="1"/>
          </p:cNvPicPr>
          <p:nvPr/>
        </p:nvPicPr>
        <p:blipFill>
          <a:blip r:embed="rId4"/>
          <a:stretch>
            <a:fillRect/>
          </a:stretch>
        </p:blipFill>
        <p:spPr>
          <a:xfrm>
            <a:off x="433501" y="1660035"/>
            <a:ext cx="889000" cy="889000"/>
          </a:xfrm>
          <a:prstGeom prst="rect">
            <a:avLst/>
          </a:prstGeom>
        </p:spPr>
      </p:pic>
    </p:spTree>
    <p:extLst>
      <p:ext uri="{BB962C8B-B14F-4D97-AF65-F5344CB8AC3E}">
        <p14:creationId xmlns:p14="http://schemas.microsoft.com/office/powerpoint/2010/main" val="788598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8F0E0B-B310-F643-BBF0-FE115ADCE10A}"/>
              </a:ext>
            </a:extLst>
          </p:cNvPr>
          <p:cNvSpPr/>
          <p:nvPr/>
        </p:nvSpPr>
        <p:spPr>
          <a:xfrm>
            <a:off x="0" y="0"/>
            <a:ext cx="12192000" cy="1234440"/>
          </a:xfrm>
          <a:prstGeom prst="rect">
            <a:avLst/>
          </a:prstGeom>
          <a:solidFill>
            <a:srgbClr val="654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7C88B5-BDF5-5447-869E-C8F4E4A582D2}"/>
              </a:ext>
            </a:extLst>
          </p:cNvPr>
          <p:cNvSpPr txBox="1"/>
          <p:nvPr/>
        </p:nvSpPr>
        <p:spPr>
          <a:xfrm>
            <a:off x="342900" y="279197"/>
            <a:ext cx="11849100" cy="923330"/>
          </a:xfrm>
          <a:prstGeom prst="rect">
            <a:avLst/>
          </a:prstGeom>
          <a:noFill/>
        </p:spPr>
        <p:txBody>
          <a:bodyPr wrap="square" rtlCol="0">
            <a:spAutoFit/>
          </a:bodyPr>
          <a:lstStyle/>
          <a:p>
            <a:r>
              <a:rPr lang="en-US">
                <a:solidFill>
                  <a:schemeClr val="bg1"/>
                </a:solidFill>
                <a:latin typeface="+mj-lt"/>
              </a:rPr>
              <a:t>OVERWEIGHT</a:t>
            </a:r>
          </a:p>
          <a:p>
            <a:r>
              <a:rPr lang="en-US" sz="3600">
                <a:solidFill>
                  <a:schemeClr val="bg1"/>
                </a:solidFill>
              </a:rPr>
              <a:t>Trends in numbers affected by UNICEF region, 2000 &amp; 2019</a:t>
            </a:r>
          </a:p>
        </p:txBody>
      </p:sp>
      <p:pic>
        <p:nvPicPr>
          <p:cNvPr id="3" name="Picture 2">
            <a:extLst>
              <a:ext uri="{FF2B5EF4-FFF2-40B4-BE49-F238E27FC236}">
                <a16:creationId xmlns:a16="http://schemas.microsoft.com/office/drawing/2014/main" id="{6DC77BC7-5065-6145-808B-257BF56313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14400" y="1371600"/>
            <a:ext cx="7924800" cy="4935974"/>
          </a:xfrm>
          <a:prstGeom prst="rect">
            <a:avLst/>
          </a:prstGeom>
        </p:spPr>
      </p:pic>
      <p:sp>
        <p:nvSpPr>
          <p:cNvPr id="6" name="Rectangle 5">
            <a:extLst>
              <a:ext uri="{FF2B5EF4-FFF2-40B4-BE49-F238E27FC236}">
                <a16:creationId xmlns:a16="http://schemas.microsoft.com/office/drawing/2014/main" id="{7DA3FC76-4FF0-449F-9993-B7CEAC938854}"/>
              </a:ext>
            </a:extLst>
          </p:cNvPr>
          <p:cNvSpPr/>
          <p:nvPr/>
        </p:nvSpPr>
        <p:spPr>
          <a:xfrm>
            <a:off x="9372600" y="1513637"/>
            <a:ext cx="2345267" cy="954107"/>
          </a:xfrm>
          <a:prstGeom prst="rect">
            <a:avLst/>
          </a:prstGeom>
        </p:spPr>
        <p:txBody>
          <a:bodyPr wrap="square">
            <a:spAutoFit/>
          </a:bodyPr>
          <a:lstStyle/>
          <a:p>
            <a:pPr>
              <a:spcAft>
                <a:spcPts val="300"/>
              </a:spcAft>
            </a:pPr>
            <a:r>
              <a:rPr lang="en-US" sz="1400">
                <a:solidFill>
                  <a:schemeClr val="tx1">
                    <a:lumMod val="65000"/>
                    <a:lumOff val="35000"/>
                  </a:schemeClr>
                </a:solidFill>
                <a:latin typeface="+mj-lt"/>
              </a:rPr>
              <a:t>Number (millions) of children under 5 who are overweight, by UNICEF region, 2000 and 2019</a:t>
            </a:r>
          </a:p>
        </p:txBody>
      </p:sp>
    </p:spTree>
    <p:extLst>
      <p:ext uri="{BB962C8B-B14F-4D97-AF65-F5344CB8AC3E}">
        <p14:creationId xmlns:p14="http://schemas.microsoft.com/office/powerpoint/2010/main" val="606463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0D5435-C732-0A4E-8378-258394782B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1227" y="3532697"/>
            <a:ext cx="9220200" cy="1743790"/>
          </a:xfrm>
          <a:prstGeom prst="rect">
            <a:avLst/>
          </a:prstGeom>
        </p:spPr>
      </p:pic>
      <p:pic>
        <p:nvPicPr>
          <p:cNvPr id="11" name="Picture 10">
            <a:extLst>
              <a:ext uri="{FF2B5EF4-FFF2-40B4-BE49-F238E27FC236}">
                <a16:creationId xmlns:a16="http://schemas.microsoft.com/office/drawing/2014/main" id="{16D1A3D5-9D3D-DD4E-ADD4-0A4BBBA9E4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1227" y="1524000"/>
            <a:ext cx="9220200" cy="1983826"/>
          </a:xfrm>
          <a:prstGeom prst="rect">
            <a:avLst/>
          </a:prstGeom>
        </p:spPr>
      </p:pic>
      <p:sp>
        <p:nvSpPr>
          <p:cNvPr id="8" name="Rectangle 7"/>
          <p:cNvSpPr/>
          <p:nvPr/>
        </p:nvSpPr>
        <p:spPr>
          <a:xfrm>
            <a:off x="0" y="0"/>
            <a:ext cx="12192000" cy="1234440"/>
          </a:xfrm>
          <a:prstGeom prst="rect">
            <a:avLst/>
          </a:prstGeom>
          <a:solidFill>
            <a:srgbClr val="654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184AF5F-C322-AF4C-95AC-529854BB9290}"/>
              </a:ext>
            </a:extLst>
          </p:cNvPr>
          <p:cNvPicPr>
            <a:picLocks noChangeAspect="1"/>
          </p:cNvPicPr>
          <p:nvPr/>
        </p:nvPicPr>
        <p:blipFill>
          <a:blip r:embed="rId5">
            <a:lum bright="70000" contrast="-70000"/>
          </a:blip>
          <a:stretch>
            <a:fillRect/>
          </a:stretch>
        </p:blipFill>
        <p:spPr>
          <a:xfrm>
            <a:off x="10178329" y="327841"/>
            <a:ext cx="1676400" cy="578757"/>
          </a:xfrm>
          <a:prstGeom prst="rect">
            <a:avLst/>
          </a:prstGeom>
        </p:spPr>
      </p:pic>
      <p:sp>
        <p:nvSpPr>
          <p:cNvPr id="3" name="TextBox 2">
            <a:extLst>
              <a:ext uri="{FF2B5EF4-FFF2-40B4-BE49-F238E27FC236}">
                <a16:creationId xmlns:a16="http://schemas.microsoft.com/office/drawing/2014/main" id="{E452C70C-47EC-434E-AD82-83504A2833A6}"/>
              </a:ext>
            </a:extLst>
          </p:cNvPr>
          <p:cNvSpPr txBox="1"/>
          <p:nvPr/>
        </p:nvSpPr>
        <p:spPr>
          <a:xfrm>
            <a:off x="339954" y="289471"/>
            <a:ext cx="5984646" cy="923330"/>
          </a:xfrm>
          <a:prstGeom prst="rect">
            <a:avLst/>
          </a:prstGeom>
          <a:noFill/>
        </p:spPr>
        <p:txBody>
          <a:bodyPr wrap="square" rtlCol="0">
            <a:spAutoFit/>
          </a:bodyPr>
          <a:lstStyle/>
          <a:p>
            <a:r>
              <a:rPr lang="en-US" b="1">
                <a:solidFill>
                  <a:schemeClr val="bg1"/>
                </a:solidFill>
              </a:rPr>
              <a:t>OVERWEIGHT BY COUNTRY INCOME CLASSIFICATION</a:t>
            </a:r>
            <a:endParaRPr lang="en-US">
              <a:solidFill>
                <a:schemeClr val="bg1"/>
              </a:solidFill>
            </a:endParaRPr>
          </a:p>
          <a:p>
            <a:r>
              <a:rPr lang="en-US" sz="3600">
                <a:solidFill>
                  <a:schemeClr val="bg1"/>
                </a:solidFill>
              </a:rPr>
              <a:t>Share by region</a:t>
            </a:r>
          </a:p>
        </p:txBody>
      </p:sp>
      <p:pic>
        <p:nvPicPr>
          <p:cNvPr id="4" name="Picture 3">
            <a:extLst>
              <a:ext uri="{FF2B5EF4-FFF2-40B4-BE49-F238E27FC236}">
                <a16:creationId xmlns:a16="http://schemas.microsoft.com/office/drawing/2014/main" id="{A03EED0E-7E72-4745-BE36-5D4B66EDE6A0}"/>
              </a:ext>
            </a:extLst>
          </p:cNvPr>
          <p:cNvPicPr>
            <a:picLocks noChangeAspect="1"/>
          </p:cNvPicPr>
          <p:nvPr/>
        </p:nvPicPr>
        <p:blipFill>
          <a:blip r:embed="rId6"/>
          <a:stretch>
            <a:fillRect/>
          </a:stretch>
        </p:blipFill>
        <p:spPr>
          <a:xfrm>
            <a:off x="5181600" y="3685097"/>
            <a:ext cx="76200" cy="1562100"/>
          </a:xfrm>
          <a:prstGeom prst="rect">
            <a:avLst/>
          </a:prstGeom>
        </p:spPr>
      </p:pic>
      <p:sp>
        <p:nvSpPr>
          <p:cNvPr id="10" name="TextBox 9">
            <a:extLst>
              <a:ext uri="{FF2B5EF4-FFF2-40B4-BE49-F238E27FC236}">
                <a16:creationId xmlns:a16="http://schemas.microsoft.com/office/drawing/2014/main" id="{8A765E04-F037-4919-8CFC-033A845DDF9C}"/>
              </a:ext>
            </a:extLst>
          </p:cNvPr>
          <p:cNvSpPr txBox="1"/>
          <p:nvPr/>
        </p:nvSpPr>
        <p:spPr>
          <a:xfrm>
            <a:off x="265913" y="2027671"/>
            <a:ext cx="3039740" cy="3539430"/>
          </a:xfrm>
          <a:prstGeom prst="rect">
            <a:avLst/>
          </a:prstGeom>
          <a:noFill/>
        </p:spPr>
        <p:txBody>
          <a:bodyPr wrap="square" rtlCol="0">
            <a:spAutoFit/>
          </a:bodyPr>
          <a:lstStyle/>
          <a:p>
            <a:r>
              <a:rPr lang="en-US" sz="2800">
                <a:solidFill>
                  <a:schemeClr val="tx1">
                    <a:lumMod val="75000"/>
                    <a:lumOff val="25000"/>
                  </a:schemeClr>
                </a:solidFill>
                <a:latin typeface="+mj-lt"/>
              </a:rPr>
              <a:t>While only </a:t>
            </a:r>
            <a:r>
              <a:rPr lang="en-US" sz="2800" b="1">
                <a:solidFill>
                  <a:srgbClr val="ED1651"/>
                </a:solidFill>
                <a:latin typeface="+mj-lt"/>
              </a:rPr>
              <a:t>one in four </a:t>
            </a:r>
            <a:r>
              <a:rPr lang="en-US" sz="2800">
                <a:solidFill>
                  <a:schemeClr val="tx1">
                    <a:lumMod val="75000"/>
                    <a:lumOff val="25000"/>
                  </a:schemeClr>
                </a:solidFill>
                <a:latin typeface="+mj-lt"/>
              </a:rPr>
              <a:t>children under 5 live in upper-middle income countries, </a:t>
            </a:r>
          </a:p>
          <a:p>
            <a:r>
              <a:rPr lang="en-US" sz="2800" b="1">
                <a:solidFill>
                  <a:srgbClr val="ED1651"/>
                </a:solidFill>
                <a:latin typeface="+mj-lt"/>
              </a:rPr>
              <a:t>two out of five</a:t>
            </a:r>
            <a:r>
              <a:rPr lang="en-US" sz="2800" b="1">
                <a:solidFill>
                  <a:srgbClr val="F15A40"/>
                </a:solidFill>
                <a:latin typeface="+mj-lt"/>
              </a:rPr>
              <a:t> </a:t>
            </a:r>
            <a:r>
              <a:rPr lang="en-US" sz="2800" b="1">
                <a:solidFill>
                  <a:srgbClr val="654B9F"/>
                </a:solidFill>
                <a:latin typeface="+mj-lt"/>
              </a:rPr>
              <a:t>of all overweight children live there</a:t>
            </a:r>
          </a:p>
        </p:txBody>
      </p:sp>
      <p:sp>
        <p:nvSpPr>
          <p:cNvPr id="12" name="Rectangle 11">
            <a:extLst>
              <a:ext uri="{FF2B5EF4-FFF2-40B4-BE49-F238E27FC236}">
                <a16:creationId xmlns:a16="http://schemas.microsoft.com/office/drawing/2014/main" id="{1F2D3AF9-D645-0942-A353-D3FB961A6498}"/>
              </a:ext>
            </a:extLst>
          </p:cNvPr>
          <p:cNvSpPr/>
          <p:nvPr/>
        </p:nvSpPr>
        <p:spPr>
          <a:xfrm>
            <a:off x="8575463" y="1524000"/>
            <a:ext cx="1602866" cy="4272315"/>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167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F9DEC-8392-044B-A2D3-03EF0476DF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828800"/>
            <a:ext cx="6877050" cy="4436807"/>
          </a:xfrm>
          <a:prstGeom prst="rect">
            <a:avLst/>
          </a:prstGeom>
        </p:spPr>
      </p:pic>
      <p:sp>
        <p:nvSpPr>
          <p:cNvPr id="8" name="Rectangle 7">
            <a:extLst>
              <a:ext uri="{FF2B5EF4-FFF2-40B4-BE49-F238E27FC236}">
                <a16:creationId xmlns:a16="http://schemas.microsoft.com/office/drawing/2014/main" id="{1996EC47-55C6-444F-8264-3349F79D5736}"/>
              </a:ext>
            </a:extLst>
          </p:cNvPr>
          <p:cNvSpPr/>
          <p:nvPr/>
        </p:nvSpPr>
        <p:spPr>
          <a:xfrm>
            <a:off x="0" y="-13012"/>
            <a:ext cx="12192000" cy="1234440"/>
          </a:xfrm>
          <a:prstGeom prst="rect">
            <a:avLst/>
          </a:prstGeom>
          <a:solidFill>
            <a:srgbClr val="654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61ADDD-7345-B046-AC24-28CAAEE2DB5C}"/>
              </a:ext>
            </a:extLst>
          </p:cNvPr>
          <p:cNvSpPr txBox="1"/>
          <p:nvPr/>
        </p:nvSpPr>
        <p:spPr>
          <a:xfrm>
            <a:off x="339954" y="289471"/>
            <a:ext cx="11730130" cy="923330"/>
          </a:xfrm>
          <a:prstGeom prst="rect">
            <a:avLst/>
          </a:prstGeom>
          <a:noFill/>
        </p:spPr>
        <p:txBody>
          <a:bodyPr wrap="square" rtlCol="0">
            <a:spAutoFit/>
          </a:bodyPr>
          <a:lstStyle/>
          <a:p>
            <a:r>
              <a:rPr lang="en-US" b="1">
                <a:solidFill>
                  <a:schemeClr val="bg1"/>
                </a:solidFill>
              </a:rPr>
              <a:t>OVERWEIGHT BY COUNTRY INCOME CLASSIFICATION</a:t>
            </a:r>
            <a:endParaRPr lang="en-US">
              <a:solidFill>
                <a:schemeClr val="bg1"/>
              </a:solidFill>
            </a:endParaRPr>
          </a:p>
          <a:p>
            <a:r>
              <a:rPr lang="en-US" sz="3600">
                <a:solidFill>
                  <a:schemeClr val="bg1"/>
                </a:solidFill>
              </a:rPr>
              <a:t>Trends in numbers affected by region, 2000 and 2019</a:t>
            </a:r>
          </a:p>
        </p:txBody>
      </p:sp>
      <p:sp>
        <p:nvSpPr>
          <p:cNvPr id="6" name="Rectangle 5">
            <a:extLst>
              <a:ext uri="{FF2B5EF4-FFF2-40B4-BE49-F238E27FC236}">
                <a16:creationId xmlns:a16="http://schemas.microsoft.com/office/drawing/2014/main" id="{1D350111-2ECB-4093-8690-8DC015C67333}"/>
              </a:ext>
            </a:extLst>
          </p:cNvPr>
          <p:cNvSpPr/>
          <p:nvPr/>
        </p:nvSpPr>
        <p:spPr>
          <a:xfrm>
            <a:off x="9067800" y="1905000"/>
            <a:ext cx="2547272" cy="954107"/>
          </a:xfrm>
          <a:prstGeom prst="rect">
            <a:avLst/>
          </a:prstGeom>
        </p:spPr>
        <p:txBody>
          <a:bodyPr wrap="square">
            <a:spAutoFit/>
          </a:bodyPr>
          <a:lstStyle/>
          <a:p>
            <a:pPr>
              <a:spcAft>
                <a:spcPts val="300"/>
              </a:spcAft>
            </a:pPr>
            <a:r>
              <a:rPr lang="en-US" sz="1400">
                <a:solidFill>
                  <a:schemeClr val="tx1">
                    <a:lumMod val="65000"/>
                    <a:lumOff val="35000"/>
                  </a:schemeClr>
                </a:solidFill>
                <a:latin typeface="+mj-lt"/>
              </a:rPr>
              <a:t>Number (millions) of children under 5 who are overweight, by World Bank Country-Income Classification, 2000 and 2019</a:t>
            </a:r>
          </a:p>
        </p:txBody>
      </p:sp>
    </p:spTree>
    <p:extLst>
      <p:ext uri="{BB962C8B-B14F-4D97-AF65-F5344CB8AC3E}">
        <p14:creationId xmlns:p14="http://schemas.microsoft.com/office/powerpoint/2010/main" val="4283949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B006A-01BE-4AB7-B282-533E83E599DA}"/>
              </a:ext>
            </a:extLst>
          </p:cNvPr>
          <p:cNvSpPr>
            <a:spLocks noGrp="1"/>
          </p:cNvSpPr>
          <p:nvPr>
            <p:ph type="title"/>
          </p:nvPr>
        </p:nvSpPr>
        <p:spPr>
          <a:xfrm>
            <a:off x="0" y="274638"/>
            <a:ext cx="12192000" cy="1143000"/>
          </a:xfrm>
          <a:solidFill>
            <a:srgbClr val="ED1651"/>
          </a:solidFill>
          <a:ln>
            <a:solidFill>
              <a:srgbClr val="ED1651"/>
            </a:solidFill>
          </a:ln>
        </p:spPr>
        <p:txBody>
          <a:bodyPr/>
          <a:lstStyle/>
          <a:p>
            <a:r>
              <a:rPr lang="en-US">
                <a:solidFill>
                  <a:schemeClr val="bg1"/>
                </a:solidFill>
              </a:rPr>
              <a:t>Notes and Disclaimers</a:t>
            </a:r>
          </a:p>
        </p:txBody>
      </p:sp>
      <p:sp>
        <p:nvSpPr>
          <p:cNvPr id="3" name="Content Placeholder 2">
            <a:extLst>
              <a:ext uri="{FF2B5EF4-FFF2-40B4-BE49-F238E27FC236}">
                <a16:creationId xmlns:a16="http://schemas.microsoft.com/office/drawing/2014/main" id="{D1CB9F7D-0A3D-4970-8ABC-03E380FBBBBE}"/>
              </a:ext>
            </a:extLst>
          </p:cNvPr>
          <p:cNvSpPr>
            <a:spLocks noGrp="1"/>
          </p:cNvSpPr>
          <p:nvPr>
            <p:ph idx="1"/>
          </p:nvPr>
        </p:nvSpPr>
        <p:spPr>
          <a:xfrm>
            <a:off x="373071" y="2057400"/>
            <a:ext cx="5994428" cy="4373564"/>
          </a:xfrm>
        </p:spPr>
        <p:txBody>
          <a:bodyPr>
            <a:normAutofit/>
          </a:bodyPr>
          <a:lstStyle/>
          <a:p>
            <a:pPr>
              <a:spcAft>
                <a:spcPts val="600"/>
              </a:spcAft>
            </a:pPr>
            <a:r>
              <a:rPr lang="en-US" sz="1800"/>
              <a:t>The slides are based on outputs of the UNICEF, WHO, World Bank Group Joint Malnutrition Estimates, 2020 Edition.</a:t>
            </a:r>
          </a:p>
          <a:p>
            <a:pPr>
              <a:spcAft>
                <a:spcPts val="600"/>
              </a:spcAft>
            </a:pPr>
            <a:r>
              <a:rPr lang="en-US" sz="1800"/>
              <a:t>Many slides contain notes and disclaimers in the notes section of the slide.</a:t>
            </a:r>
          </a:p>
          <a:p>
            <a:pPr>
              <a:spcAft>
                <a:spcPts val="600"/>
              </a:spcAft>
            </a:pPr>
            <a:r>
              <a:rPr lang="en-US" sz="1800"/>
              <a:t>These notes need to be retained even when individual slides are used in other PowerPoints or added to documents. </a:t>
            </a:r>
          </a:p>
          <a:p>
            <a:r>
              <a:rPr lang="en-US" sz="1800"/>
              <a:t>Please ensure the notes and disclaimers are retained in all uses of these materials. </a:t>
            </a:r>
          </a:p>
        </p:txBody>
      </p:sp>
      <p:pic>
        <p:nvPicPr>
          <p:cNvPr id="5" name="Picture 4">
            <a:extLst>
              <a:ext uri="{FF2B5EF4-FFF2-40B4-BE49-F238E27FC236}">
                <a16:creationId xmlns:a16="http://schemas.microsoft.com/office/drawing/2014/main" id="{4AAA94B4-49A0-44CE-8DC1-D83BD6F044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0228" y="2057400"/>
            <a:ext cx="2839514" cy="1871824"/>
          </a:xfrm>
          <a:prstGeom prst="rect">
            <a:avLst/>
          </a:prstGeom>
        </p:spPr>
      </p:pic>
      <p:sp>
        <p:nvSpPr>
          <p:cNvPr id="8" name="TextBox 7">
            <a:extLst>
              <a:ext uri="{FF2B5EF4-FFF2-40B4-BE49-F238E27FC236}">
                <a16:creationId xmlns:a16="http://schemas.microsoft.com/office/drawing/2014/main" id="{B4C540AD-C361-444F-9FB1-170D954BD1DB}"/>
              </a:ext>
            </a:extLst>
          </p:cNvPr>
          <p:cNvSpPr txBox="1"/>
          <p:nvPr/>
        </p:nvSpPr>
        <p:spPr>
          <a:xfrm>
            <a:off x="9677400" y="3236722"/>
            <a:ext cx="2209800" cy="1384995"/>
          </a:xfrm>
          <a:prstGeom prst="rect">
            <a:avLst/>
          </a:prstGeom>
          <a:noFill/>
        </p:spPr>
        <p:txBody>
          <a:bodyPr wrap="square" rtlCol="0">
            <a:spAutoFit/>
          </a:bodyPr>
          <a:lstStyle/>
          <a:p>
            <a:r>
              <a:rPr lang="en-US" sz="1200">
                <a:solidFill>
                  <a:srgbClr val="ED1651"/>
                </a:solidFill>
              </a:rPr>
              <a:t>Example of note section in slides which contains key information including notes and disclaimers. These notes need to be retained even when used in another presentation or document. </a:t>
            </a:r>
          </a:p>
        </p:txBody>
      </p:sp>
      <p:sp>
        <p:nvSpPr>
          <p:cNvPr id="10" name="Right Brace 9">
            <a:extLst>
              <a:ext uri="{FF2B5EF4-FFF2-40B4-BE49-F238E27FC236}">
                <a16:creationId xmlns:a16="http://schemas.microsoft.com/office/drawing/2014/main" id="{E97A73B2-AAE5-4000-9B76-94B717CA74AF}"/>
              </a:ext>
            </a:extLst>
          </p:cNvPr>
          <p:cNvSpPr/>
          <p:nvPr/>
        </p:nvSpPr>
        <p:spPr>
          <a:xfrm>
            <a:off x="9519742" y="3429000"/>
            <a:ext cx="157658" cy="500220"/>
          </a:xfrm>
          <a:prstGeom prst="rightBrace">
            <a:avLst/>
          </a:prstGeom>
          <a:noFill/>
          <a:ln>
            <a:solidFill>
              <a:srgbClr val="ED165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49001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276399" y="167932"/>
            <a:ext cx="9829800" cy="892552"/>
          </a:xfrm>
          <a:prstGeom prst="rect">
            <a:avLst/>
          </a:prstGeom>
          <a:noFill/>
        </p:spPr>
        <p:txBody>
          <a:bodyPr wrap="square" rtlCol="0">
            <a:spAutoFit/>
          </a:bodyPr>
          <a:lstStyle/>
          <a:p>
            <a:r>
              <a:rPr lang="en-US" sz="1600" b="1" dirty="0">
                <a:solidFill>
                  <a:srgbClr val="333B5B"/>
                </a:solidFill>
                <a:latin typeface="+mj-lt"/>
              </a:rPr>
              <a:t>Country Prevalence Table*</a:t>
            </a:r>
          </a:p>
          <a:p>
            <a:r>
              <a:rPr lang="en-US" sz="3600" dirty="0">
                <a:solidFill>
                  <a:srgbClr val="333B5B"/>
                </a:solidFill>
                <a:latin typeface="+mj-lt"/>
              </a:rPr>
              <a:t>East Asia and the Pacific</a:t>
            </a:r>
          </a:p>
        </p:txBody>
      </p:sp>
      <p:sp>
        <p:nvSpPr>
          <p:cNvPr id="8" name="TextBox 7">
            <a:extLst>
              <a:ext uri="{FF2B5EF4-FFF2-40B4-BE49-F238E27FC236}">
                <a16:creationId xmlns:a16="http://schemas.microsoft.com/office/drawing/2014/main" id="{97EA2201-67B8-3D48-B72A-8C4247F7C543}"/>
              </a:ext>
            </a:extLst>
          </p:cNvPr>
          <p:cNvSpPr txBox="1"/>
          <p:nvPr/>
        </p:nvSpPr>
        <p:spPr>
          <a:xfrm>
            <a:off x="8215715" y="1750152"/>
            <a:ext cx="3843824" cy="1938992"/>
          </a:xfrm>
          <a:prstGeom prst="rect">
            <a:avLst/>
          </a:prstGeom>
          <a:noFill/>
        </p:spPr>
        <p:txBody>
          <a:bodyPr wrap="square" rtlCol="0">
            <a:spAutoFit/>
          </a:bodyPr>
          <a:lstStyle/>
          <a:p>
            <a:r>
              <a:rPr lang="en-US" sz="1000" b="1" dirty="0"/>
              <a:t>Notes on Progress Assessment: </a:t>
            </a:r>
            <a:r>
              <a:rPr lang="en-US" sz="1000" dirty="0"/>
              <a:t>The progress assessment is done against the Sustainable Development Goal Target 2.2 for 2025 using an adapted version of rules from the WHO-UNICEF Technical Expert Advisory Group on Nutrition Monitoring</a:t>
            </a:r>
            <a:r>
              <a:rPr lang="en-US" sz="1000" baseline="30000" dirty="0"/>
              <a:t>1</a:t>
            </a:r>
            <a:r>
              <a:rPr lang="en-US" sz="1000" dirty="0"/>
              <a:t> and all available country data between 2008 and 2019 in the 2020 JME country dataset. The annual average rate of reduction (AARR) is calculated for each indicator requiring at least 2 data points, one of which must be more recent than 2012. Alternatively, countries are recorded as being on track if their most recent data point after 2012 is below the on track threshold (e.g. 5% for stunting) even if they have &lt;2 data points in total. Countries not meeting these data availability criteria are reported as “Assessment not possible”.</a:t>
            </a:r>
          </a:p>
        </p:txBody>
      </p:sp>
      <p:pic>
        <p:nvPicPr>
          <p:cNvPr id="9" name="Picture 8" descr="A screenshot of a cell phone&#10;&#10;Description automatically generated">
            <a:extLst>
              <a:ext uri="{FF2B5EF4-FFF2-40B4-BE49-F238E27FC236}">
                <a16:creationId xmlns:a16="http://schemas.microsoft.com/office/drawing/2014/main" id="{FF4591F8-D6C3-9043-B76A-807336BB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715" y="3951798"/>
            <a:ext cx="3744102" cy="2160712"/>
          </a:xfrm>
          <a:prstGeom prst="rect">
            <a:avLst/>
          </a:prstGeom>
        </p:spPr>
      </p:pic>
      <p:pic>
        <p:nvPicPr>
          <p:cNvPr id="10" name="Picture 9" descr="A picture containing sitting&#10;&#10;Description automatically generated">
            <a:extLst>
              <a:ext uri="{FF2B5EF4-FFF2-40B4-BE49-F238E27FC236}">
                <a16:creationId xmlns:a16="http://schemas.microsoft.com/office/drawing/2014/main" id="{FB6CEE99-C27D-5644-AA99-0A1E11CFE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89" y="1286359"/>
            <a:ext cx="6393531" cy="5119543"/>
          </a:xfrm>
          <a:prstGeom prst="rect">
            <a:avLst/>
          </a:prstGeom>
        </p:spPr>
      </p:pic>
    </p:spTree>
    <p:extLst>
      <p:ext uri="{BB962C8B-B14F-4D97-AF65-F5344CB8AC3E}">
        <p14:creationId xmlns:p14="http://schemas.microsoft.com/office/powerpoint/2010/main" val="285535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276399" y="167932"/>
            <a:ext cx="9829800" cy="892552"/>
          </a:xfrm>
          <a:prstGeom prst="rect">
            <a:avLst/>
          </a:prstGeom>
          <a:noFill/>
        </p:spPr>
        <p:txBody>
          <a:bodyPr wrap="square" rtlCol="0">
            <a:spAutoFit/>
          </a:bodyPr>
          <a:lstStyle/>
          <a:p>
            <a:r>
              <a:rPr lang="en-US" sz="1600" b="1" dirty="0">
                <a:solidFill>
                  <a:srgbClr val="333B5B"/>
                </a:solidFill>
                <a:latin typeface="+mj-lt"/>
              </a:rPr>
              <a:t>Country Prevalence Table*</a:t>
            </a:r>
          </a:p>
          <a:p>
            <a:r>
              <a:rPr lang="en-US" sz="3600" dirty="0">
                <a:solidFill>
                  <a:srgbClr val="333B5B"/>
                </a:solidFill>
                <a:latin typeface="+mj-lt"/>
              </a:rPr>
              <a:t>Eastern Europe and Central Asia</a:t>
            </a:r>
          </a:p>
        </p:txBody>
      </p:sp>
      <p:sp>
        <p:nvSpPr>
          <p:cNvPr id="20" name="TextBox 19">
            <a:extLst>
              <a:ext uri="{FF2B5EF4-FFF2-40B4-BE49-F238E27FC236}">
                <a16:creationId xmlns:a16="http://schemas.microsoft.com/office/drawing/2014/main" id="{E98352EF-46FF-BA41-B054-F31D8E78FF13}"/>
              </a:ext>
            </a:extLst>
          </p:cNvPr>
          <p:cNvSpPr txBox="1"/>
          <p:nvPr/>
        </p:nvSpPr>
        <p:spPr>
          <a:xfrm>
            <a:off x="8215715" y="1750152"/>
            <a:ext cx="3843824" cy="1938992"/>
          </a:xfrm>
          <a:prstGeom prst="rect">
            <a:avLst/>
          </a:prstGeom>
          <a:noFill/>
        </p:spPr>
        <p:txBody>
          <a:bodyPr wrap="square" rtlCol="0">
            <a:spAutoFit/>
          </a:bodyPr>
          <a:lstStyle/>
          <a:p>
            <a:r>
              <a:rPr lang="en-US" sz="1000" b="1" dirty="0"/>
              <a:t>Notes on Progress Assessment: </a:t>
            </a:r>
            <a:r>
              <a:rPr lang="en-US" sz="1000" dirty="0"/>
              <a:t>The progress assessment is done against the Sustainable Development Goal Target 2.2 for 2025 using an adapted version of rules from the WHO-UNICEF Technical Expert Advisory Group on Nutrition Monitoring</a:t>
            </a:r>
            <a:r>
              <a:rPr lang="en-US" sz="1000" baseline="30000" dirty="0"/>
              <a:t>1</a:t>
            </a:r>
            <a:r>
              <a:rPr lang="en-US" sz="1000" dirty="0"/>
              <a:t> and all available country data between 2008 and 2019 in the 2020 JME country dataset. The annual average rate of reduction (AARR) is calculated for each indicator requiring at least 2 data points, one of which must be more recent than 2012. Alternatively, countries are recorded as being on track if their most recent data point after 2012 is below the on track threshold (e.g. 5% for stunting) even if they have &lt;2 data points in total. Countries not meeting these data availability criteria are reported as “Assessment not possible”.</a:t>
            </a:r>
          </a:p>
        </p:txBody>
      </p:sp>
      <p:pic>
        <p:nvPicPr>
          <p:cNvPr id="3" name="Picture 2" descr="A screenshot of a cell phone&#10;&#10;Description automatically generated">
            <a:extLst>
              <a:ext uri="{FF2B5EF4-FFF2-40B4-BE49-F238E27FC236}">
                <a16:creationId xmlns:a16="http://schemas.microsoft.com/office/drawing/2014/main" id="{441B696D-C65A-EB4A-863B-858F5DBB3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715" y="3951798"/>
            <a:ext cx="3744102" cy="2160712"/>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0E6FDF5C-14EB-AD4F-A71A-7B20B53AC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78" y="1750152"/>
            <a:ext cx="7778440" cy="4626244"/>
          </a:xfrm>
          <a:prstGeom prst="rect">
            <a:avLst/>
          </a:prstGeom>
        </p:spPr>
      </p:pic>
    </p:spTree>
    <p:extLst>
      <p:ext uri="{BB962C8B-B14F-4D97-AF65-F5344CB8AC3E}">
        <p14:creationId xmlns:p14="http://schemas.microsoft.com/office/powerpoint/2010/main" val="513782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1BC7806-C115-EA41-9F71-4640BB657AB8}"/>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4191000"/>
            <a:ext cx="3124200" cy="1477328"/>
          </a:xfrm>
          <a:prstGeom prst="rect">
            <a:avLst/>
          </a:prstGeom>
        </p:spPr>
        <p:txBody>
          <a:bodyPr wrap="square">
            <a:spAutoFit/>
          </a:bodyPr>
          <a:lstStyle/>
          <a:p>
            <a:pPr algn="ctr"/>
            <a:r>
              <a:rPr lang="en-US">
                <a:solidFill>
                  <a:srgbClr val="39BAC7"/>
                </a:solidFill>
              </a:rPr>
              <a:t>In 2019, more than half of all </a:t>
            </a:r>
            <a:r>
              <a:rPr lang="en-US" b="1">
                <a:solidFill>
                  <a:srgbClr val="39BAC7"/>
                </a:solidFill>
                <a:latin typeface="+mj-lt"/>
              </a:rPr>
              <a:t>stunted</a:t>
            </a:r>
            <a:r>
              <a:rPr lang="en-US">
                <a:solidFill>
                  <a:srgbClr val="39BAC7"/>
                </a:solidFill>
              </a:rPr>
              <a:t> children under 5 lived in Asia and two out of five lived in Africa.</a:t>
            </a:r>
          </a:p>
          <a:p>
            <a:pPr algn="ctr"/>
            <a:r>
              <a:rPr lang="en-US">
                <a:solidFill>
                  <a:srgbClr val="39BAC7"/>
                </a:solidFill>
              </a:rPr>
              <a:t>.</a:t>
            </a:r>
          </a:p>
        </p:txBody>
      </p:sp>
      <p:pic>
        <p:nvPicPr>
          <p:cNvPr id="34817" name="9877C652-CC99-4E82-8EBC-C9B9DC72D919"/>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28988" y="2495527"/>
            <a:ext cx="3367540" cy="17102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4819" name="8A05190F-A6B7-4F2C-84C8-7731E94E00D1"/>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334764" y="2409074"/>
            <a:ext cx="3224979" cy="17148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4821" name="B56A093B-E926-4A7C-8861-780AFFE51FB8"/>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8458200" y="2438400"/>
            <a:ext cx="3376702" cy="171487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343400" y="4191000"/>
            <a:ext cx="3328670" cy="1200329"/>
          </a:xfrm>
          <a:prstGeom prst="rect">
            <a:avLst/>
          </a:prstGeom>
        </p:spPr>
        <p:txBody>
          <a:bodyPr wrap="square">
            <a:spAutoFit/>
          </a:bodyPr>
          <a:lstStyle/>
          <a:p>
            <a:pPr algn="ctr"/>
            <a:r>
              <a:rPr lang="en-US">
                <a:solidFill>
                  <a:srgbClr val="F15B40"/>
                </a:solidFill>
              </a:rPr>
              <a:t>In 2019, more than two thirds of all </a:t>
            </a:r>
            <a:r>
              <a:rPr lang="en-US" b="1">
                <a:solidFill>
                  <a:srgbClr val="F15B40"/>
                </a:solidFill>
                <a:latin typeface="+mj-lt"/>
              </a:rPr>
              <a:t>wasted</a:t>
            </a:r>
            <a:r>
              <a:rPr lang="en-US">
                <a:solidFill>
                  <a:srgbClr val="F15B40"/>
                </a:solidFill>
              </a:rPr>
              <a:t> children under 5 lived in Asia and more than one quarter lived in Africa.</a:t>
            </a:r>
          </a:p>
        </p:txBody>
      </p:sp>
      <p:sp>
        <p:nvSpPr>
          <p:cNvPr id="18" name="Rectangle 17"/>
          <p:cNvSpPr/>
          <p:nvPr/>
        </p:nvSpPr>
        <p:spPr>
          <a:xfrm>
            <a:off x="8572500" y="4191000"/>
            <a:ext cx="3124200" cy="1200329"/>
          </a:xfrm>
          <a:prstGeom prst="rect">
            <a:avLst/>
          </a:prstGeom>
        </p:spPr>
        <p:txBody>
          <a:bodyPr wrap="square">
            <a:spAutoFit/>
          </a:bodyPr>
          <a:lstStyle/>
          <a:p>
            <a:pPr algn="ctr"/>
            <a:r>
              <a:rPr lang="en-US">
                <a:solidFill>
                  <a:srgbClr val="654B9F"/>
                </a:solidFill>
              </a:rPr>
              <a:t>In 2019, almost half of all </a:t>
            </a:r>
            <a:r>
              <a:rPr lang="en-US" b="1">
                <a:solidFill>
                  <a:srgbClr val="654B9F"/>
                </a:solidFill>
                <a:latin typeface="+mj-lt"/>
              </a:rPr>
              <a:t>overweight</a:t>
            </a:r>
            <a:r>
              <a:rPr lang="en-US">
                <a:solidFill>
                  <a:srgbClr val="654B9F"/>
                </a:solidFill>
              </a:rPr>
              <a:t> children under 5 lived in Asia and one quarter lived in Africa.</a:t>
            </a:r>
          </a:p>
        </p:txBody>
      </p:sp>
      <p:sp>
        <p:nvSpPr>
          <p:cNvPr id="15" name="TextBox 14">
            <a:extLst>
              <a:ext uri="{FF2B5EF4-FFF2-40B4-BE49-F238E27FC236}">
                <a16:creationId xmlns:a16="http://schemas.microsoft.com/office/drawing/2014/main" id="{5EA297BE-730D-0344-A638-DBB8969AE463}"/>
              </a:ext>
            </a:extLst>
          </p:cNvPr>
          <p:cNvSpPr txBox="1"/>
          <p:nvPr/>
        </p:nvSpPr>
        <p:spPr>
          <a:xfrm>
            <a:off x="342900" y="279197"/>
            <a:ext cx="11696700" cy="861774"/>
          </a:xfrm>
          <a:prstGeom prst="rect">
            <a:avLst/>
          </a:prstGeom>
          <a:noFill/>
        </p:spPr>
        <p:txBody>
          <a:bodyPr wrap="square" rtlCol="0">
            <a:spAutoFit/>
          </a:bodyPr>
          <a:lstStyle/>
          <a:p>
            <a:r>
              <a:rPr lang="en-US">
                <a:solidFill>
                  <a:srgbClr val="333B5B"/>
                </a:solidFill>
                <a:latin typeface="+mj-lt"/>
              </a:rPr>
              <a:t>GLOBAL OVERVIEW</a:t>
            </a:r>
          </a:p>
          <a:p>
            <a:r>
              <a:rPr lang="en-US" sz="3200">
                <a:solidFill>
                  <a:srgbClr val="333B5B"/>
                </a:solidFill>
              </a:rPr>
              <a:t>Africa and Asia bear the greatest share of all forms of malnutrition </a:t>
            </a:r>
          </a:p>
        </p:txBody>
      </p:sp>
    </p:spTree>
    <p:extLst>
      <p:ext uri="{BB962C8B-B14F-4D97-AF65-F5344CB8AC3E}">
        <p14:creationId xmlns:p14="http://schemas.microsoft.com/office/powerpoint/2010/main" val="3459845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276399" y="167932"/>
            <a:ext cx="9829800" cy="892552"/>
          </a:xfrm>
          <a:prstGeom prst="rect">
            <a:avLst/>
          </a:prstGeom>
          <a:noFill/>
        </p:spPr>
        <p:txBody>
          <a:bodyPr wrap="square" rtlCol="0">
            <a:spAutoFit/>
          </a:bodyPr>
          <a:lstStyle/>
          <a:p>
            <a:r>
              <a:rPr lang="en-US" sz="1600" b="1" dirty="0">
                <a:solidFill>
                  <a:srgbClr val="333B5B"/>
                </a:solidFill>
                <a:latin typeface="+mj-lt"/>
              </a:rPr>
              <a:t>Country Prevalence Table*</a:t>
            </a:r>
          </a:p>
          <a:p>
            <a:r>
              <a:rPr lang="en-US" sz="3600" dirty="0">
                <a:solidFill>
                  <a:srgbClr val="333B5B"/>
                </a:solidFill>
                <a:latin typeface="+mj-lt"/>
              </a:rPr>
              <a:t>Western Europe</a:t>
            </a:r>
          </a:p>
        </p:txBody>
      </p:sp>
      <p:sp>
        <p:nvSpPr>
          <p:cNvPr id="8" name="TextBox 7">
            <a:extLst>
              <a:ext uri="{FF2B5EF4-FFF2-40B4-BE49-F238E27FC236}">
                <a16:creationId xmlns:a16="http://schemas.microsoft.com/office/drawing/2014/main" id="{EC339694-ED29-5E48-8C08-7B1C88FB7BB8}"/>
              </a:ext>
            </a:extLst>
          </p:cNvPr>
          <p:cNvSpPr txBox="1"/>
          <p:nvPr/>
        </p:nvSpPr>
        <p:spPr>
          <a:xfrm>
            <a:off x="8215715" y="1750152"/>
            <a:ext cx="3843824" cy="1938992"/>
          </a:xfrm>
          <a:prstGeom prst="rect">
            <a:avLst/>
          </a:prstGeom>
          <a:noFill/>
        </p:spPr>
        <p:txBody>
          <a:bodyPr wrap="square" rtlCol="0">
            <a:spAutoFit/>
          </a:bodyPr>
          <a:lstStyle/>
          <a:p>
            <a:r>
              <a:rPr lang="en-US" sz="1000" b="1" dirty="0"/>
              <a:t>Notes on Progress Assessment: </a:t>
            </a:r>
            <a:r>
              <a:rPr lang="en-US" sz="1000" dirty="0"/>
              <a:t>The progress assessment is done against the Sustainable Development Goal Target 2.2 for 2025 using an adapted version of rules from the WHO-UNICEF Technical Expert Advisory Group on Nutrition Monitoring</a:t>
            </a:r>
            <a:r>
              <a:rPr lang="en-US" sz="1000" baseline="30000" dirty="0"/>
              <a:t>1</a:t>
            </a:r>
            <a:r>
              <a:rPr lang="en-US" sz="1000" dirty="0"/>
              <a:t> and all available country data between 2008 and 2019 in the 2020 JME country dataset. The annual average rate of reduction (AARR) is calculated for each indicator requiring at least 2 data points, one of which must be more recent than 2012. Alternatively, countries are recorded as being on track if their most recent data point after 2012 is below the on track threshold (e.g. 5% for stunting) even if they have &lt;2 data points in total. Countries not meeting these data availability criteria are reported as “Assessment not possible”.</a:t>
            </a:r>
          </a:p>
        </p:txBody>
      </p:sp>
      <p:pic>
        <p:nvPicPr>
          <p:cNvPr id="9" name="Picture 8" descr="A screenshot of a cell phone&#10;&#10;Description automatically generated">
            <a:extLst>
              <a:ext uri="{FF2B5EF4-FFF2-40B4-BE49-F238E27FC236}">
                <a16:creationId xmlns:a16="http://schemas.microsoft.com/office/drawing/2014/main" id="{979F0DD9-8F86-E84C-B1A8-1B319B173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715" y="3951798"/>
            <a:ext cx="3744102" cy="216071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ED7A7233-B02A-9E41-BF34-206B0581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77" y="1320625"/>
            <a:ext cx="6253608" cy="5134420"/>
          </a:xfrm>
          <a:prstGeom prst="rect">
            <a:avLst/>
          </a:prstGeom>
        </p:spPr>
      </p:pic>
    </p:spTree>
    <p:extLst>
      <p:ext uri="{BB962C8B-B14F-4D97-AF65-F5344CB8AC3E}">
        <p14:creationId xmlns:p14="http://schemas.microsoft.com/office/powerpoint/2010/main" val="424054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276399" y="167932"/>
            <a:ext cx="9829800" cy="892552"/>
          </a:xfrm>
          <a:prstGeom prst="rect">
            <a:avLst/>
          </a:prstGeom>
          <a:noFill/>
        </p:spPr>
        <p:txBody>
          <a:bodyPr wrap="square" rtlCol="0">
            <a:spAutoFit/>
          </a:bodyPr>
          <a:lstStyle/>
          <a:p>
            <a:r>
              <a:rPr lang="en-US" sz="1600" b="1" dirty="0">
                <a:solidFill>
                  <a:srgbClr val="333B5B"/>
                </a:solidFill>
                <a:latin typeface="+mj-lt"/>
              </a:rPr>
              <a:t>Country Prevalence Table*</a:t>
            </a:r>
          </a:p>
          <a:p>
            <a:r>
              <a:rPr lang="en-US" sz="3600" dirty="0">
                <a:solidFill>
                  <a:srgbClr val="333B5B"/>
                </a:solidFill>
                <a:latin typeface="+mj-lt"/>
              </a:rPr>
              <a:t>Latin America and the Caribbean</a:t>
            </a:r>
          </a:p>
        </p:txBody>
      </p:sp>
      <p:sp>
        <p:nvSpPr>
          <p:cNvPr id="8" name="TextBox 7">
            <a:extLst>
              <a:ext uri="{FF2B5EF4-FFF2-40B4-BE49-F238E27FC236}">
                <a16:creationId xmlns:a16="http://schemas.microsoft.com/office/drawing/2014/main" id="{E91ADEE0-E873-3A4D-8FFB-87F23AB79A6E}"/>
              </a:ext>
            </a:extLst>
          </p:cNvPr>
          <p:cNvSpPr txBox="1"/>
          <p:nvPr/>
        </p:nvSpPr>
        <p:spPr>
          <a:xfrm>
            <a:off x="8215715" y="1750152"/>
            <a:ext cx="3843824" cy="1938992"/>
          </a:xfrm>
          <a:prstGeom prst="rect">
            <a:avLst/>
          </a:prstGeom>
          <a:noFill/>
        </p:spPr>
        <p:txBody>
          <a:bodyPr wrap="square" rtlCol="0">
            <a:spAutoFit/>
          </a:bodyPr>
          <a:lstStyle/>
          <a:p>
            <a:r>
              <a:rPr lang="en-US" sz="1000" b="1" dirty="0"/>
              <a:t>Notes on Progress Assessment: </a:t>
            </a:r>
            <a:r>
              <a:rPr lang="en-US" sz="1000" dirty="0"/>
              <a:t>The progress assessment is done against the Sustainable Development Goal Target 2.2 for 2025 using an adapted version of rules from the WHO-UNICEF Technical Expert Advisory Group on Nutrition Monitoring</a:t>
            </a:r>
            <a:r>
              <a:rPr lang="en-US" sz="1000" baseline="30000" dirty="0"/>
              <a:t>1</a:t>
            </a:r>
            <a:r>
              <a:rPr lang="en-US" sz="1000" dirty="0"/>
              <a:t> and all available country data between 2008 and 2019 in the 2020 JME country dataset. The annual average rate of reduction (AARR) is calculated for each indicator requiring at least 2 data points, one of which must be more recent than 2012. Alternatively, countries are recorded as being on track if their most recent data point after 2012 is below the on track threshold (e.g. 5% for stunting) even if they have &lt;2 data points in total. Countries not meeting these data availability criteria are reported as “Assessment not possible”.</a:t>
            </a:r>
          </a:p>
        </p:txBody>
      </p:sp>
      <p:pic>
        <p:nvPicPr>
          <p:cNvPr id="9" name="Picture 8" descr="A screenshot of a cell phone&#10;&#10;Description automatically generated">
            <a:extLst>
              <a:ext uri="{FF2B5EF4-FFF2-40B4-BE49-F238E27FC236}">
                <a16:creationId xmlns:a16="http://schemas.microsoft.com/office/drawing/2014/main" id="{69880FF9-9A22-784A-AE22-7CFF8CC7F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715" y="3951798"/>
            <a:ext cx="3744102" cy="2160712"/>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2081024-B967-4D47-A72B-70F4C2E26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83" y="1325104"/>
            <a:ext cx="5763560" cy="5098943"/>
          </a:xfrm>
          <a:prstGeom prst="rect">
            <a:avLst/>
          </a:prstGeom>
        </p:spPr>
      </p:pic>
    </p:spTree>
    <p:extLst>
      <p:ext uri="{BB962C8B-B14F-4D97-AF65-F5344CB8AC3E}">
        <p14:creationId xmlns:p14="http://schemas.microsoft.com/office/powerpoint/2010/main" val="2472427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276399" y="167932"/>
            <a:ext cx="9829800" cy="892552"/>
          </a:xfrm>
          <a:prstGeom prst="rect">
            <a:avLst/>
          </a:prstGeom>
          <a:noFill/>
        </p:spPr>
        <p:txBody>
          <a:bodyPr wrap="square" rtlCol="0">
            <a:spAutoFit/>
          </a:bodyPr>
          <a:lstStyle/>
          <a:p>
            <a:r>
              <a:rPr lang="en-US" sz="1600" b="1" dirty="0">
                <a:solidFill>
                  <a:srgbClr val="333B5B"/>
                </a:solidFill>
                <a:latin typeface="+mj-lt"/>
              </a:rPr>
              <a:t>Country Prevalence Table*</a:t>
            </a:r>
          </a:p>
          <a:p>
            <a:r>
              <a:rPr lang="en-US" sz="3600" dirty="0">
                <a:solidFill>
                  <a:srgbClr val="333B5B"/>
                </a:solidFill>
                <a:latin typeface="+mj-lt"/>
              </a:rPr>
              <a:t>Middle East and North Africa</a:t>
            </a:r>
          </a:p>
        </p:txBody>
      </p:sp>
      <p:sp>
        <p:nvSpPr>
          <p:cNvPr id="8" name="TextBox 7">
            <a:extLst>
              <a:ext uri="{FF2B5EF4-FFF2-40B4-BE49-F238E27FC236}">
                <a16:creationId xmlns:a16="http://schemas.microsoft.com/office/drawing/2014/main" id="{7B7D9823-FF0F-8441-B093-B120CEF59C48}"/>
              </a:ext>
            </a:extLst>
          </p:cNvPr>
          <p:cNvSpPr txBox="1"/>
          <p:nvPr/>
        </p:nvSpPr>
        <p:spPr>
          <a:xfrm>
            <a:off x="8215715" y="1750152"/>
            <a:ext cx="3843824" cy="1938992"/>
          </a:xfrm>
          <a:prstGeom prst="rect">
            <a:avLst/>
          </a:prstGeom>
          <a:noFill/>
        </p:spPr>
        <p:txBody>
          <a:bodyPr wrap="square" rtlCol="0">
            <a:spAutoFit/>
          </a:bodyPr>
          <a:lstStyle/>
          <a:p>
            <a:r>
              <a:rPr lang="en-US" sz="1000" b="1" dirty="0"/>
              <a:t>Notes on Progress Assessment: </a:t>
            </a:r>
            <a:r>
              <a:rPr lang="en-US" sz="1000" dirty="0"/>
              <a:t>The progress assessment is done against the Sustainable Development Goal Target 2.2 for 2025 using an adapted version of rules from the WHO-UNICEF Technical Expert Advisory Group on Nutrition Monitoring</a:t>
            </a:r>
            <a:r>
              <a:rPr lang="en-US" sz="1000" baseline="30000" dirty="0"/>
              <a:t>1</a:t>
            </a:r>
            <a:r>
              <a:rPr lang="en-US" sz="1000" dirty="0"/>
              <a:t> and all available country data between 2008 and 2019 in the 2020 JME country dataset. The annual average rate of reduction (AARR) is calculated for each indicator requiring at least 2 data points, one of which must be more recent than 2012. Alternatively, countries are recorded as being on track if their most recent data point after 2012 is below the on track threshold (e.g. 5% for stunting) even if they have &lt;2 data points in total. Countries not meeting these data availability criteria are reported as “Assessment not possible”.</a:t>
            </a:r>
          </a:p>
        </p:txBody>
      </p:sp>
      <p:pic>
        <p:nvPicPr>
          <p:cNvPr id="9" name="Picture 8" descr="A screenshot of a cell phone&#10;&#10;Description automatically generated">
            <a:extLst>
              <a:ext uri="{FF2B5EF4-FFF2-40B4-BE49-F238E27FC236}">
                <a16:creationId xmlns:a16="http://schemas.microsoft.com/office/drawing/2014/main" id="{298FA42C-D8AC-9B40-8DF6-62B9DF1D0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715" y="3951798"/>
            <a:ext cx="3744102" cy="2160712"/>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2523FEF4-A595-5045-BF91-C0CE6C9A2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07" y="1750440"/>
            <a:ext cx="7640373" cy="3717860"/>
          </a:xfrm>
          <a:prstGeom prst="rect">
            <a:avLst/>
          </a:prstGeom>
        </p:spPr>
      </p:pic>
    </p:spTree>
    <p:extLst>
      <p:ext uri="{BB962C8B-B14F-4D97-AF65-F5344CB8AC3E}">
        <p14:creationId xmlns:p14="http://schemas.microsoft.com/office/powerpoint/2010/main" val="3959442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276399" y="167932"/>
            <a:ext cx="9829800" cy="892552"/>
          </a:xfrm>
          <a:prstGeom prst="rect">
            <a:avLst/>
          </a:prstGeom>
          <a:noFill/>
        </p:spPr>
        <p:txBody>
          <a:bodyPr wrap="square" rtlCol="0">
            <a:spAutoFit/>
          </a:bodyPr>
          <a:lstStyle/>
          <a:p>
            <a:r>
              <a:rPr lang="en-US" sz="1600" b="1" dirty="0">
                <a:solidFill>
                  <a:srgbClr val="333B5B"/>
                </a:solidFill>
                <a:latin typeface="+mj-lt"/>
              </a:rPr>
              <a:t>Country Prevalence Table*</a:t>
            </a:r>
          </a:p>
          <a:p>
            <a:r>
              <a:rPr lang="en-US" sz="3600" dirty="0">
                <a:solidFill>
                  <a:srgbClr val="333B5B"/>
                </a:solidFill>
                <a:latin typeface="+mj-lt"/>
              </a:rPr>
              <a:t>North America</a:t>
            </a:r>
          </a:p>
        </p:txBody>
      </p:sp>
      <p:sp>
        <p:nvSpPr>
          <p:cNvPr id="8" name="TextBox 7">
            <a:extLst>
              <a:ext uri="{FF2B5EF4-FFF2-40B4-BE49-F238E27FC236}">
                <a16:creationId xmlns:a16="http://schemas.microsoft.com/office/drawing/2014/main" id="{48FBE436-90E5-8B49-8155-8C04789EAD9A}"/>
              </a:ext>
            </a:extLst>
          </p:cNvPr>
          <p:cNvSpPr txBox="1"/>
          <p:nvPr/>
        </p:nvSpPr>
        <p:spPr>
          <a:xfrm>
            <a:off x="8215715" y="1750152"/>
            <a:ext cx="3843824" cy="1938992"/>
          </a:xfrm>
          <a:prstGeom prst="rect">
            <a:avLst/>
          </a:prstGeom>
          <a:noFill/>
        </p:spPr>
        <p:txBody>
          <a:bodyPr wrap="square" rtlCol="0">
            <a:spAutoFit/>
          </a:bodyPr>
          <a:lstStyle/>
          <a:p>
            <a:r>
              <a:rPr lang="en-US" sz="1000" b="1" dirty="0"/>
              <a:t>Notes on Progress Assessment: </a:t>
            </a:r>
            <a:r>
              <a:rPr lang="en-US" sz="1000" dirty="0"/>
              <a:t>The progress assessment is done against the Sustainable Development Goal Target 2.2 for 2025 using an adapted version of rules from the WHO-UNICEF Technical Expert Advisory Group on Nutrition Monitoring</a:t>
            </a:r>
            <a:r>
              <a:rPr lang="en-US" sz="1000" baseline="30000" dirty="0"/>
              <a:t>1</a:t>
            </a:r>
            <a:r>
              <a:rPr lang="en-US" sz="1000" dirty="0"/>
              <a:t> and all available country data between 2008 and 2019 in the 2020 JME country dataset. The annual average rate of reduction (AARR) is calculated for each indicator requiring at least 2 data points, one of which must be more recent than 2012. Alternatively, countries are recorded as being on track if their most recent data point after 2012 is below the on track threshold (e.g. 5% for stunting) even if they have &lt;2 data points in total. Countries not meeting these data availability criteria are reported as “Assessment not possible”.</a:t>
            </a:r>
          </a:p>
        </p:txBody>
      </p:sp>
      <p:pic>
        <p:nvPicPr>
          <p:cNvPr id="9" name="Picture 8" descr="A screenshot of a cell phone&#10;&#10;Description automatically generated">
            <a:extLst>
              <a:ext uri="{FF2B5EF4-FFF2-40B4-BE49-F238E27FC236}">
                <a16:creationId xmlns:a16="http://schemas.microsoft.com/office/drawing/2014/main" id="{AACBBAE8-4D15-2E40-A807-100B788B0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715" y="3951798"/>
            <a:ext cx="3744102" cy="2160712"/>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B2D159CB-6D75-784A-8BB2-138F4047F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9" y="1750152"/>
            <a:ext cx="7514339" cy="982802"/>
          </a:xfrm>
          <a:prstGeom prst="rect">
            <a:avLst/>
          </a:prstGeom>
        </p:spPr>
      </p:pic>
    </p:spTree>
    <p:extLst>
      <p:ext uri="{BB962C8B-B14F-4D97-AF65-F5344CB8AC3E}">
        <p14:creationId xmlns:p14="http://schemas.microsoft.com/office/powerpoint/2010/main" val="1463709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276399" y="167932"/>
            <a:ext cx="9829800" cy="892552"/>
          </a:xfrm>
          <a:prstGeom prst="rect">
            <a:avLst/>
          </a:prstGeom>
          <a:noFill/>
        </p:spPr>
        <p:txBody>
          <a:bodyPr wrap="square" rtlCol="0">
            <a:spAutoFit/>
          </a:bodyPr>
          <a:lstStyle/>
          <a:p>
            <a:r>
              <a:rPr lang="en-US" sz="1600" b="1" dirty="0">
                <a:solidFill>
                  <a:srgbClr val="333B5B"/>
                </a:solidFill>
                <a:latin typeface="+mj-lt"/>
              </a:rPr>
              <a:t>Country Prevalence Table*</a:t>
            </a:r>
          </a:p>
          <a:p>
            <a:r>
              <a:rPr lang="en-US" sz="3600" dirty="0">
                <a:solidFill>
                  <a:srgbClr val="333B5B"/>
                </a:solidFill>
                <a:latin typeface="+mj-lt"/>
              </a:rPr>
              <a:t>South Asia</a:t>
            </a:r>
          </a:p>
        </p:txBody>
      </p:sp>
      <p:sp>
        <p:nvSpPr>
          <p:cNvPr id="8" name="TextBox 7">
            <a:extLst>
              <a:ext uri="{FF2B5EF4-FFF2-40B4-BE49-F238E27FC236}">
                <a16:creationId xmlns:a16="http://schemas.microsoft.com/office/drawing/2014/main" id="{4E8349C4-DA16-1644-AA79-4D8E5B6CE968}"/>
              </a:ext>
            </a:extLst>
          </p:cNvPr>
          <p:cNvSpPr txBox="1"/>
          <p:nvPr/>
        </p:nvSpPr>
        <p:spPr>
          <a:xfrm>
            <a:off x="8215715" y="1750152"/>
            <a:ext cx="3843824" cy="1938992"/>
          </a:xfrm>
          <a:prstGeom prst="rect">
            <a:avLst/>
          </a:prstGeom>
          <a:noFill/>
        </p:spPr>
        <p:txBody>
          <a:bodyPr wrap="square" rtlCol="0">
            <a:spAutoFit/>
          </a:bodyPr>
          <a:lstStyle/>
          <a:p>
            <a:r>
              <a:rPr lang="en-US" sz="1000" b="1" dirty="0"/>
              <a:t>Notes on Progress Assessment: </a:t>
            </a:r>
            <a:r>
              <a:rPr lang="en-US" sz="1000" dirty="0"/>
              <a:t>The progress assessment is done against the Sustainable Development Goal Target 2.2 for 2025 using an adapted version of rules from the WHO-UNICEF Technical Expert Advisory Group on Nutrition Monitoring</a:t>
            </a:r>
            <a:r>
              <a:rPr lang="en-US" sz="1000" baseline="30000" dirty="0"/>
              <a:t>1</a:t>
            </a:r>
            <a:r>
              <a:rPr lang="en-US" sz="1000" dirty="0"/>
              <a:t> and all available country data between 2008 and 2019 in the 2020 JME country dataset. The annual average rate of reduction (AARR) is calculated for each indicator requiring at least 2 data points, one of which must be more recent than 2012. Alternatively, countries are recorded as being on track if their most recent data point after 2012 is below the on track threshold (e.g. 5% for stunting) even if they have &lt;2 data points in total. Countries not meeting these data availability criteria are reported as “Assessment not possible”.</a:t>
            </a:r>
          </a:p>
        </p:txBody>
      </p:sp>
      <p:pic>
        <p:nvPicPr>
          <p:cNvPr id="9" name="Picture 8" descr="A screenshot of a cell phone&#10;&#10;Description automatically generated">
            <a:extLst>
              <a:ext uri="{FF2B5EF4-FFF2-40B4-BE49-F238E27FC236}">
                <a16:creationId xmlns:a16="http://schemas.microsoft.com/office/drawing/2014/main" id="{03B95A1F-5F7F-3544-B9D5-75BCCCA50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715" y="3951798"/>
            <a:ext cx="3744102" cy="2160712"/>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68A4A3FA-C3F8-B241-9558-851D7E15A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399" y="1785890"/>
            <a:ext cx="7805993" cy="2026694"/>
          </a:xfrm>
          <a:prstGeom prst="rect">
            <a:avLst/>
          </a:prstGeom>
        </p:spPr>
      </p:pic>
    </p:spTree>
    <p:extLst>
      <p:ext uri="{BB962C8B-B14F-4D97-AF65-F5344CB8AC3E}">
        <p14:creationId xmlns:p14="http://schemas.microsoft.com/office/powerpoint/2010/main" val="1988967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276399" y="167932"/>
            <a:ext cx="9829800" cy="892552"/>
          </a:xfrm>
          <a:prstGeom prst="rect">
            <a:avLst/>
          </a:prstGeom>
          <a:noFill/>
        </p:spPr>
        <p:txBody>
          <a:bodyPr wrap="square" rtlCol="0">
            <a:spAutoFit/>
          </a:bodyPr>
          <a:lstStyle/>
          <a:p>
            <a:r>
              <a:rPr lang="en-US" sz="1600" b="1" dirty="0">
                <a:solidFill>
                  <a:srgbClr val="333B5B"/>
                </a:solidFill>
                <a:latin typeface="+mj-lt"/>
              </a:rPr>
              <a:t>Country Prevalence Table*</a:t>
            </a:r>
          </a:p>
          <a:p>
            <a:r>
              <a:rPr lang="en-US" sz="3600" dirty="0">
                <a:solidFill>
                  <a:srgbClr val="333B5B"/>
                </a:solidFill>
                <a:latin typeface="+mj-lt"/>
              </a:rPr>
              <a:t>East and Southern Africa</a:t>
            </a:r>
          </a:p>
        </p:txBody>
      </p:sp>
      <p:sp>
        <p:nvSpPr>
          <p:cNvPr id="8" name="TextBox 7">
            <a:extLst>
              <a:ext uri="{FF2B5EF4-FFF2-40B4-BE49-F238E27FC236}">
                <a16:creationId xmlns:a16="http://schemas.microsoft.com/office/drawing/2014/main" id="{057A47A0-0029-AE47-80D9-AE1E486686B5}"/>
              </a:ext>
            </a:extLst>
          </p:cNvPr>
          <p:cNvSpPr txBox="1"/>
          <p:nvPr/>
        </p:nvSpPr>
        <p:spPr>
          <a:xfrm>
            <a:off x="8215715" y="1750152"/>
            <a:ext cx="3843824" cy="1938992"/>
          </a:xfrm>
          <a:prstGeom prst="rect">
            <a:avLst/>
          </a:prstGeom>
          <a:noFill/>
        </p:spPr>
        <p:txBody>
          <a:bodyPr wrap="square" rtlCol="0">
            <a:spAutoFit/>
          </a:bodyPr>
          <a:lstStyle/>
          <a:p>
            <a:r>
              <a:rPr lang="en-US" sz="1000" b="1" dirty="0"/>
              <a:t>Notes on Progress Assessment: </a:t>
            </a:r>
            <a:r>
              <a:rPr lang="en-US" sz="1000" dirty="0"/>
              <a:t>The progress assessment is done against the Sustainable Development Goal Target 2.2 for 2025 using an adapted version of rules from the WHO-UNICEF Technical Expert Advisory Group on Nutrition Monitoring</a:t>
            </a:r>
            <a:r>
              <a:rPr lang="en-US" sz="1000" baseline="30000" dirty="0"/>
              <a:t>1</a:t>
            </a:r>
            <a:r>
              <a:rPr lang="en-US" sz="1000" dirty="0"/>
              <a:t> and all available country data between 2008 and 2019 in the 2020 JME country dataset. The annual average rate of reduction (AARR) is calculated for each indicator requiring at least 2 data points, one of which must be more recent than 2012. Alternatively, countries are recorded as being on track if their most recent data point after 2012 is below the on track threshold (e.g. 5% for stunting) even if they have &lt;2 data points in total. Countries not meeting these data availability criteria are reported as “Assessment not possible”.</a:t>
            </a:r>
          </a:p>
        </p:txBody>
      </p:sp>
      <p:pic>
        <p:nvPicPr>
          <p:cNvPr id="12" name="Picture 11" descr="A screenshot of a cell phone&#10;&#10;Description automatically generated">
            <a:extLst>
              <a:ext uri="{FF2B5EF4-FFF2-40B4-BE49-F238E27FC236}">
                <a16:creationId xmlns:a16="http://schemas.microsoft.com/office/drawing/2014/main" id="{50682F23-CF3E-FD4A-A8F6-38201D260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715" y="3951798"/>
            <a:ext cx="3744102" cy="2160712"/>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5F1A69DD-A20F-F244-879F-CC5BEDE0C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01" y="1364637"/>
            <a:ext cx="7756396" cy="4927675"/>
          </a:xfrm>
          <a:prstGeom prst="rect">
            <a:avLst/>
          </a:prstGeom>
        </p:spPr>
      </p:pic>
    </p:spTree>
    <p:extLst>
      <p:ext uri="{BB962C8B-B14F-4D97-AF65-F5344CB8AC3E}">
        <p14:creationId xmlns:p14="http://schemas.microsoft.com/office/powerpoint/2010/main" val="1472149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276399" y="167932"/>
            <a:ext cx="9829800" cy="892552"/>
          </a:xfrm>
          <a:prstGeom prst="rect">
            <a:avLst/>
          </a:prstGeom>
          <a:noFill/>
        </p:spPr>
        <p:txBody>
          <a:bodyPr wrap="square" rtlCol="0">
            <a:spAutoFit/>
          </a:bodyPr>
          <a:lstStyle/>
          <a:p>
            <a:r>
              <a:rPr lang="en-US" sz="1600" b="1" dirty="0">
                <a:solidFill>
                  <a:srgbClr val="333B5B"/>
                </a:solidFill>
                <a:latin typeface="+mj-lt"/>
              </a:rPr>
              <a:t>Country Prevalence Table*</a:t>
            </a:r>
          </a:p>
          <a:p>
            <a:r>
              <a:rPr lang="en-US" sz="3600" dirty="0">
                <a:solidFill>
                  <a:srgbClr val="333B5B"/>
                </a:solidFill>
                <a:latin typeface="+mj-lt"/>
              </a:rPr>
              <a:t>West and Central Africa</a:t>
            </a:r>
          </a:p>
        </p:txBody>
      </p:sp>
      <p:sp>
        <p:nvSpPr>
          <p:cNvPr id="8" name="TextBox 7">
            <a:extLst>
              <a:ext uri="{FF2B5EF4-FFF2-40B4-BE49-F238E27FC236}">
                <a16:creationId xmlns:a16="http://schemas.microsoft.com/office/drawing/2014/main" id="{2420A542-1EA2-9242-80CA-6C353E1A398D}"/>
              </a:ext>
            </a:extLst>
          </p:cNvPr>
          <p:cNvSpPr txBox="1"/>
          <p:nvPr/>
        </p:nvSpPr>
        <p:spPr>
          <a:xfrm>
            <a:off x="8215715" y="1750152"/>
            <a:ext cx="3843824" cy="1938992"/>
          </a:xfrm>
          <a:prstGeom prst="rect">
            <a:avLst/>
          </a:prstGeom>
          <a:noFill/>
        </p:spPr>
        <p:txBody>
          <a:bodyPr wrap="square" rtlCol="0">
            <a:spAutoFit/>
          </a:bodyPr>
          <a:lstStyle/>
          <a:p>
            <a:r>
              <a:rPr lang="en-US" sz="1000" b="1" dirty="0"/>
              <a:t>Notes on Progress Assessment: </a:t>
            </a:r>
            <a:r>
              <a:rPr lang="en-US" sz="1000" dirty="0"/>
              <a:t>The progress assessment is done against the Sustainable Development Goal Target 2.2 for 2025 using an adapted version of rules from the WHO-UNICEF Technical Expert Advisory Group on Nutrition Monitoring</a:t>
            </a:r>
            <a:r>
              <a:rPr lang="en-US" sz="1000" baseline="30000" dirty="0"/>
              <a:t>1</a:t>
            </a:r>
            <a:r>
              <a:rPr lang="en-US" sz="1000" dirty="0"/>
              <a:t> and all available country data between 2008 and 2019 in the 2020 JME country dataset. The annual average rate of reduction (AARR) is calculated for each indicator requiring at least 2 data points, one of which must be more recent than 2012. Alternatively, countries are recorded as being on track if their most recent data point after 2012 is below the on track threshold (e.g. 5% for stunting) even if they have &lt;2 data points in total. Countries not meeting these data availability criteria are reported as “Assessment not possible”.</a:t>
            </a:r>
          </a:p>
        </p:txBody>
      </p:sp>
      <p:pic>
        <p:nvPicPr>
          <p:cNvPr id="10" name="Picture 9" descr="A screenshot of a cell phone&#10;&#10;Description automatically generated">
            <a:extLst>
              <a:ext uri="{FF2B5EF4-FFF2-40B4-BE49-F238E27FC236}">
                <a16:creationId xmlns:a16="http://schemas.microsoft.com/office/drawing/2014/main" id="{0D7D522E-0B80-0F45-AC0A-6B1EA652D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715" y="3951798"/>
            <a:ext cx="3744102" cy="216071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AD9E5C05-F0AD-204F-9FC2-5E446C9FB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83" y="1401236"/>
            <a:ext cx="7756145" cy="4767089"/>
          </a:xfrm>
          <a:prstGeom prst="rect">
            <a:avLst/>
          </a:prstGeom>
        </p:spPr>
      </p:pic>
    </p:spTree>
    <p:extLst>
      <p:ext uri="{BB962C8B-B14F-4D97-AF65-F5344CB8AC3E}">
        <p14:creationId xmlns:p14="http://schemas.microsoft.com/office/powerpoint/2010/main" val="3767648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524" y="0"/>
            <a:ext cx="12283524" cy="6858000"/>
          </a:xfrm>
          <a:prstGeom prst="rect">
            <a:avLst/>
          </a:prstGeom>
        </p:spPr>
      </p:pic>
      <p:sp>
        <p:nvSpPr>
          <p:cNvPr id="2" name="Title 1"/>
          <p:cNvSpPr>
            <a:spLocks noGrp="1"/>
          </p:cNvSpPr>
          <p:nvPr>
            <p:ph type="title"/>
          </p:nvPr>
        </p:nvSpPr>
        <p:spPr>
          <a:xfrm>
            <a:off x="7239000" y="304800"/>
            <a:ext cx="4724400" cy="1143000"/>
          </a:xfrm>
          <a:effectLst>
            <a:outerShdw blurRad="50800" dist="38100" dir="5400000" algn="t" rotWithShape="0">
              <a:prstClr val="black">
                <a:alpha val="40000"/>
              </a:prstClr>
            </a:outerShdw>
          </a:effectLst>
        </p:spPr>
        <p:txBody>
          <a:bodyPr>
            <a:normAutofit fontScale="90000"/>
          </a:bodyPr>
          <a:lstStyle/>
          <a:p>
            <a:pPr algn="l"/>
            <a:r>
              <a:rPr lang="en-US">
                <a:solidFill>
                  <a:schemeClr val="bg1"/>
                </a:solidFill>
              </a:rPr>
              <a:t>NOTES ON THE DATA </a:t>
            </a:r>
            <a:br>
              <a:rPr lang="en-US">
                <a:solidFill>
                  <a:schemeClr val="bg1"/>
                </a:solidFill>
              </a:rPr>
            </a:br>
            <a:r>
              <a:rPr lang="en-US">
                <a:solidFill>
                  <a:schemeClr val="bg1"/>
                </a:solidFill>
              </a:rPr>
              <a:t>AND METHODOLOGY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2200" y="6248400"/>
            <a:ext cx="1935484" cy="463297"/>
          </a:xfrm>
          <a:prstGeom prst="rect">
            <a:avLst/>
          </a:prstGeom>
        </p:spPr>
      </p:pic>
    </p:spTree>
    <p:extLst>
      <p:ext uri="{BB962C8B-B14F-4D97-AF65-F5344CB8AC3E}">
        <p14:creationId xmlns:p14="http://schemas.microsoft.com/office/powerpoint/2010/main" val="4119931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Rectangle 3"/>
          <p:cNvSpPr/>
          <p:nvPr/>
        </p:nvSpPr>
        <p:spPr>
          <a:xfrm>
            <a:off x="3475795" y="1143000"/>
            <a:ext cx="6125405" cy="5016758"/>
          </a:xfrm>
          <a:prstGeom prst="rect">
            <a:avLst/>
          </a:prstGeom>
        </p:spPr>
        <p:txBody>
          <a:bodyPr wrap="square" numCol="1">
            <a:spAutoFit/>
          </a:bodyPr>
          <a:lstStyle/>
          <a:p>
            <a:r>
              <a:rPr lang="en-US" sz="1600">
                <a:solidFill>
                  <a:schemeClr val="bg1"/>
                </a:solidFill>
              </a:rPr>
              <a:t>Prevalence estimates for stunting and overweight are relatively stable over the course of a calendar year. It is therefore possible to track global and regional changes in these two conditions over time. Wasting and severe wasting are acute conditions that can change frequently and rapidly over the course of a calendar year. This makes it difficult to generate reliable trends over time with the input data available, and as such, this report provides only most recent global and regional estimates.</a:t>
            </a:r>
          </a:p>
          <a:p>
            <a:endParaRPr lang="en-US" sz="1600">
              <a:solidFill>
                <a:schemeClr val="bg1"/>
              </a:solidFill>
            </a:endParaRPr>
          </a:p>
          <a:p>
            <a:r>
              <a:rPr lang="en-US" sz="1600">
                <a:solidFill>
                  <a:schemeClr val="bg1"/>
                </a:solidFill>
              </a:rPr>
              <a:t>The joint global and regional estimates that make up the UNICEF/ WHO/World Bank Group Joint Child Malnutrition Estimates have been generated using a country-level dataset which is mainly comprised of estimates from nationally representative household surveys. These data are collected infrequently (every 3 to 5 years in most countries) and measure malnutrition at one point in time (e.g. during one or several months of field work), making it difficult to capture the rapid fluctuations in wasting that can occur over the course of a given year. Incidence data (i.e. the number of new cases that occur during the calendar year) would allow for better tracking of changes over time; however, these data currently do not exist.</a:t>
            </a:r>
          </a:p>
        </p:txBody>
      </p:sp>
      <p:pic>
        <p:nvPicPr>
          <p:cNvPr id="5" name="Picture 4">
            <a:extLst>
              <a:ext uri="{FF2B5EF4-FFF2-40B4-BE49-F238E27FC236}">
                <a16:creationId xmlns:a16="http://schemas.microsoft.com/office/drawing/2014/main" id="{E151658C-F296-C948-BE87-D349D3353989}"/>
              </a:ext>
            </a:extLst>
          </p:cNvPr>
          <p:cNvPicPr>
            <a:picLocks noChangeAspect="1"/>
          </p:cNvPicPr>
          <p:nvPr/>
        </p:nvPicPr>
        <p:blipFill>
          <a:blip r:embed="rId2" cstate="screen">
            <a:biLevel thresh="25000"/>
            <a:extLst>
              <a:ext uri="{28A0092B-C50C-407E-A947-70E740481C1C}">
                <a14:useLocalDpi xmlns:a14="http://schemas.microsoft.com/office/drawing/2010/main"/>
              </a:ext>
            </a:extLst>
          </a:blip>
          <a:stretch>
            <a:fillRect/>
          </a:stretch>
        </p:blipFill>
        <p:spPr>
          <a:xfrm>
            <a:off x="1066800" y="582443"/>
            <a:ext cx="1267513" cy="1267513"/>
          </a:xfrm>
          <a:prstGeom prst="rect">
            <a:avLst/>
          </a:prstGeom>
        </p:spPr>
      </p:pic>
      <p:pic>
        <p:nvPicPr>
          <p:cNvPr id="6" name="Picture 5">
            <a:extLst>
              <a:ext uri="{FF2B5EF4-FFF2-40B4-BE49-F238E27FC236}">
                <a16:creationId xmlns:a16="http://schemas.microsoft.com/office/drawing/2014/main" id="{6264309B-7D61-2A4C-8253-81F3AD56CB98}"/>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1066800" y="2438400"/>
            <a:ext cx="1268107" cy="1268107"/>
          </a:xfrm>
          <a:prstGeom prst="rect">
            <a:avLst/>
          </a:prstGeom>
        </p:spPr>
      </p:pic>
      <p:pic>
        <p:nvPicPr>
          <p:cNvPr id="7" name="Picture 6">
            <a:extLst>
              <a:ext uri="{FF2B5EF4-FFF2-40B4-BE49-F238E27FC236}">
                <a16:creationId xmlns:a16="http://schemas.microsoft.com/office/drawing/2014/main" id="{CDEA8960-4EFD-F54D-8C55-6103BA9D5881}"/>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066800" y="4191000"/>
            <a:ext cx="1268107" cy="1268107"/>
          </a:xfrm>
          <a:prstGeom prst="rect">
            <a:avLst/>
          </a:prstGeom>
        </p:spPr>
      </p:pic>
      <p:sp>
        <p:nvSpPr>
          <p:cNvPr id="9" name="Rectangle 8"/>
          <p:cNvSpPr/>
          <p:nvPr/>
        </p:nvSpPr>
        <p:spPr>
          <a:xfrm>
            <a:off x="3475795" y="533400"/>
            <a:ext cx="6329746" cy="461665"/>
          </a:xfrm>
          <a:prstGeom prst="rect">
            <a:avLst/>
          </a:prstGeom>
        </p:spPr>
        <p:txBody>
          <a:bodyPr wrap="none">
            <a:spAutoFit/>
          </a:bodyPr>
          <a:lstStyle/>
          <a:p>
            <a:r>
              <a:rPr lang="en-US" sz="2400" b="1">
                <a:solidFill>
                  <a:schemeClr val="bg1"/>
                </a:solidFill>
              </a:rPr>
              <a:t>Strengths and weaknesses of malnutrition data</a:t>
            </a:r>
          </a:p>
        </p:txBody>
      </p:sp>
      <p:pic>
        <p:nvPicPr>
          <p:cNvPr id="10" name="Picture 9">
            <a:extLst>
              <a:ext uri="{FF2B5EF4-FFF2-40B4-BE49-F238E27FC236}">
                <a16:creationId xmlns:a16="http://schemas.microsoft.com/office/drawing/2014/main" id="{7EC47E7D-BF66-9B43-96BA-644B739F11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82200" y="6248400"/>
            <a:ext cx="1935484" cy="463297"/>
          </a:xfrm>
          <a:prstGeom prst="rect">
            <a:avLst/>
          </a:prstGeom>
        </p:spPr>
      </p:pic>
    </p:spTree>
    <p:extLst>
      <p:ext uri="{BB962C8B-B14F-4D97-AF65-F5344CB8AC3E}">
        <p14:creationId xmlns:p14="http://schemas.microsoft.com/office/powerpoint/2010/main" val="1087567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Rectangle 3"/>
          <p:cNvSpPr/>
          <p:nvPr/>
        </p:nvSpPr>
        <p:spPr>
          <a:xfrm>
            <a:off x="363029" y="271075"/>
            <a:ext cx="11676570" cy="646331"/>
          </a:xfrm>
          <a:prstGeom prst="rect">
            <a:avLst/>
          </a:prstGeom>
        </p:spPr>
        <p:txBody>
          <a:bodyPr wrap="square">
            <a:spAutoFit/>
          </a:bodyPr>
          <a:lstStyle/>
          <a:p>
            <a:r>
              <a:rPr lang="en-US">
                <a:solidFill>
                  <a:schemeClr val="bg1"/>
                </a:solidFill>
                <a:latin typeface="+mj-lt"/>
              </a:rPr>
              <a:t>The analysis methods and presentation have remained unchanged from the 2012 report</a:t>
            </a:r>
            <a:r>
              <a:rPr lang="en-US" baseline="30000">
                <a:solidFill>
                  <a:schemeClr val="bg1"/>
                </a:solidFill>
                <a:latin typeface="+mj-lt"/>
              </a:rPr>
              <a:t>1</a:t>
            </a:r>
            <a:r>
              <a:rPr lang="en-US">
                <a:solidFill>
                  <a:schemeClr val="bg1"/>
                </a:solidFill>
                <a:latin typeface="+mj-lt"/>
              </a:rPr>
              <a:t>, except for minor refinements detailed below:</a:t>
            </a:r>
          </a:p>
        </p:txBody>
      </p:sp>
      <p:sp>
        <p:nvSpPr>
          <p:cNvPr id="5" name="TextBox 4"/>
          <p:cNvSpPr txBox="1"/>
          <p:nvPr/>
        </p:nvSpPr>
        <p:spPr>
          <a:xfrm>
            <a:off x="228600" y="6204610"/>
            <a:ext cx="8077200" cy="430887"/>
          </a:xfrm>
          <a:prstGeom prst="rect">
            <a:avLst/>
          </a:prstGeom>
          <a:noFill/>
        </p:spPr>
        <p:txBody>
          <a:bodyPr wrap="square" rtlCol="0">
            <a:spAutoFit/>
          </a:bodyPr>
          <a:lstStyle/>
          <a:p>
            <a:r>
              <a:rPr lang="en-US" sz="1100">
                <a:solidFill>
                  <a:schemeClr val="bg1"/>
                </a:solidFill>
              </a:rPr>
              <a:t>1 United Nations Children’s Fund, World Health Organization, The World Bank. UNICEF-WHO-World Bank Joint Child Malnutrition Estimates. (UNICEF, New York; WHO, Geneva; The World Bank, Washington, DC; 2012).</a:t>
            </a:r>
          </a:p>
        </p:txBody>
      </p:sp>
      <p:sp>
        <p:nvSpPr>
          <p:cNvPr id="7" name="Rectangle 6"/>
          <p:cNvSpPr/>
          <p:nvPr/>
        </p:nvSpPr>
        <p:spPr>
          <a:xfrm>
            <a:off x="363029" y="1148549"/>
            <a:ext cx="2397305" cy="3877985"/>
          </a:xfrm>
          <a:prstGeom prst="rect">
            <a:avLst/>
          </a:prstGeom>
        </p:spPr>
        <p:txBody>
          <a:bodyPr wrap="square">
            <a:spAutoFit/>
          </a:bodyPr>
          <a:lstStyle/>
          <a:p>
            <a:r>
              <a:rPr lang="en-US" sz="1400" b="1" dirty="0">
                <a:solidFill>
                  <a:schemeClr val="bg1"/>
                </a:solidFill>
              </a:rPr>
              <a:t>1. Year assigned to each survey</a:t>
            </a:r>
          </a:p>
          <a:p>
            <a:endParaRPr lang="en-US" sz="1400" b="1" dirty="0">
              <a:solidFill>
                <a:schemeClr val="bg1"/>
              </a:solidFill>
            </a:endParaRPr>
          </a:p>
          <a:p>
            <a:r>
              <a:rPr lang="en-US" sz="1200" dirty="0">
                <a:solidFill>
                  <a:schemeClr val="bg1"/>
                </a:solidFill>
              </a:rPr>
              <a:t>When data collection begins in one calendar year and continues into  the next, the survey year assigned is the one in which most of the fieldwork took place. For example, if a survey was conducted between 1 September 2009 and 28 February 2010, the year 2009 would be assigned, since the majority of data collection took place in that year (i.e., four months in 2009 versus two months in 2010). This method has been used since the 2013 edition (prior to that, the latter year was used by default – e.g., 2010 in the example above).</a:t>
            </a:r>
          </a:p>
        </p:txBody>
      </p:sp>
      <p:sp>
        <p:nvSpPr>
          <p:cNvPr id="8" name="Rectangle 7"/>
          <p:cNvSpPr/>
          <p:nvPr/>
        </p:nvSpPr>
        <p:spPr>
          <a:xfrm>
            <a:off x="3211542" y="1120272"/>
            <a:ext cx="2139591" cy="3139321"/>
          </a:xfrm>
          <a:prstGeom prst="rect">
            <a:avLst/>
          </a:prstGeom>
        </p:spPr>
        <p:txBody>
          <a:bodyPr wrap="square">
            <a:spAutoFit/>
          </a:bodyPr>
          <a:lstStyle/>
          <a:p>
            <a:r>
              <a:rPr lang="en-US" sz="1400" b="1">
                <a:solidFill>
                  <a:schemeClr val="bg1"/>
                </a:solidFill>
              </a:rPr>
              <a:t>2. Final reports only</a:t>
            </a:r>
          </a:p>
          <a:p>
            <a:endParaRPr lang="en-US" sz="1400" b="1">
              <a:solidFill>
                <a:schemeClr val="bg1"/>
              </a:solidFill>
            </a:endParaRPr>
          </a:p>
          <a:p>
            <a:endParaRPr lang="en-US" sz="1400" b="1">
              <a:solidFill>
                <a:schemeClr val="bg1"/>
              </a:solidFill>
            </a:endParaRPr>
          </a:p>
          <a:p>
            <a:r>
              <a:rPr lang="en-US" sz="1200">
                <a:solidFill>
                  <a:schemeClr val="bg1"/>
                </a:solidFill>
              </a:rPr>
              <a:t>As of the 2014 edition, the country-level dataset used to generate the global and regional joint malnutrition estimates is based only on final survey results. Preliminary survey results are no longer included in the</a:t>
            </a:r>
          </a:p>
          <a:p>
            <a:r>
              <a:rPr lang="en-US" sz="1200">
                <a:solidFill>
                  <a:schemeClr val="bg1"/>
                </a:solidFill>
              </a:rPr>
              <a:t>dataset since the data are sometimes retracted or change significantly</a:t>
            </a:r>
          </a:p>
          <a:p>
            <a:r>
              <a:rPr lang="en-US" sz="1200">
                <a:solidFill>
                  <a:schemeClr val="bg1"/>
                </a:solidFill>
              </a:rPr>
              <a:t>when the final version is released.</a:t>
            </a:r>
          </a:p>
        </p:txBody>
      </p:sp>
      <p:cxnSp>
        <p:nvCxnSpPr>
          <p:cNvPr id="10" name="Straight Connector 9"/>
          <p:cNvCxnSpPr/>
          <p:nvPr/>
        </p:nvCxnSpPr>
        <p:spPr>
          <a:xfrm>
            <a:off x="3124200" y="1120272"/>
            <a:ext cx="0" cy="411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91200" y="1164848"/>
            <a:ext cx="0" cy="411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960732" y="1120272"/>
            <a:ext cx="2726061" cy="4108817"/>
          </a:xfrm>
          <a:prstGeom prst="rect">
            <a:avLst/>
          </a:prstGeom>
        </p:spPr>
        <p:txBody>
          <a:bodyPr wrap="square">
            <a:spAutoFit/>
          </a:bodyPr>
          <a:lstStyle/>
          <a:p>
            <a:r>
              <a:rPr lang="en-US" sz="1400" b="1">
                <a:solidFill>
                  <a:schemeClr val="bg1"/>
                </a:solidFill>
              </a:rPr>
              <a:t>3. Updated data sources</a:t>
            </a:r>
          </a:p>
          <a:p>
            <a:endParaRPr lang="en-US" sz="1400" b="1">
              <a:solidFill>
                <a:schemeClr val="bg1"/>
              </a:solidFill>
            </a:endParaRPr>
          </a:p>
          <a:p>
            <a:endParaRPr lang="en-US" sz="1200" b="1">
              <a:solidFill>
                <a:schemeClr val="bg1"/>
              </a:solidFill>
            </a:endParaRPr>
          </a:p>
          <a:p>
            <a:r>
              <a:rPr lang="en-US" sz="1100" err="1">
                <a:solidFill>
                  <a:schemeClr val="bg1"/>
                </a:solidFill>
              </a:rPr>
              <a:t>i</a:t>
            </a:r>
            <a:r>
              <a:rPr lang="en-US" sz="1100">
                <a:solidFill>
                  <a:schemeClr val="bg1"/>
                </a:solidFill>
              </a:rPr>
              <a:t>. The updated joint dataset includes:</a:t>
            </a:r>
          </a:p>
          <a:p>
            <a:r>
              <a:rPr lang="en-US" sz="1100">
                <a:solidFill>
                  <a:schemeClr val="bg1"/>
                </a:solidFill>
              </a:rPr>
              <a:t>• 854 nationally representative surveys;</a:t>
            </a:r>
          </a:p>
          <a:p>
            <a:r>
              <a:rPr lang="en-US" sz="1100">
                <a:solidFill>
                  <a:schemeClr val="bg1"/>
                </a:solidFill>
              </a:rPr>
              <a:t>• data from 152 countries and territories, representing more than 90 per cent of all children under 5 globally (population coverage varies by regions and periods). The majority of data available are from low- and middle-income countries – more efforts are needed to generate data from high-income countries.</a:t>
            </a:r>
          </a:p>
          <a:p>
            <a:r>
              <a:rPr lang="en-US" sz="1100">
                <a:solidFill>
                  <a:schemeClr val="bg1"/>
                </a:solidFill>
              </a:rPr>
              <a:t>ii. The under 5 population estimates were based on The United Nations World Population Prospects, 2017 Revision. These were used as weighting factors for each country survey to derive the regional and global prevalence estimates and calculate the numbers affected.</a:t>
            </a:r>
          </a:p>
          <a:p>
            <a:r>
              <a:rPr lang="en-US" sz="1100">
                <a:solidFill>
                  <a:schemeClr val="bg1"/>
                </a:solidFill>
              </a:rPr>
              <a:t>iii. Regional and country income classifications were based on FY19 World Bank income classification</a:t>
            </a:r>
            <a:r>
              <a:rPr lang="en-US" sz="1200">
                <a:solidFill>
                  <a:schemeClr val="bg1"/>
                </a:solidFill>
              </a:rPr>
              <a:t>.</a:t>
            </a:r>
          </a:p>
        </p:txBody>
      </p:sp>
      <p:cxnSp>
        <p:nvCxnSpPr>
          <p:cNvPr id="13" name="Straight Connector 12"/>
          <p:cNvCxnSpPr/>
          <p:nvPr/>
        </p:nvCxnSpPr>
        <p:spPr>
          <a:xfrm>
            <a:off x="8839200" y="1215717"/>
            <a:ext cx="0" cy="411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991600" y="1143816"/>
            <a:ext cx="2438400" cy="4216539"/>
          </a:xfrm>
          <a:prstGeom prst="rect">
            <a:avLst/>
          </a:prstGeom>
        </p:spPr>
        <p:txBody>
          <a:bodyPr wrap="square">
            <a:spAutoFit/>
          </a:bodyPr>
          <a:lstStyle/>
          <a:p>
            <a:r>
              <a:rPr lang="en-US" sz="1400" b="1">
                <a:solidFill>
                  <a:schemeClr val="bg1"/>
                </a:solidFill>
              </a:rPr>
              <a:t>4. Footnotes on population coverage</a:t>
            </a:r>
          </a:p>
          <a:p>
            <a:endParaRPr lang="en-US" sz="1200" b="1">
              <a:solidFill>
                <a:schemeClr val="bg1"/>
              </a:solidFill>
            </a:endParaRPr>
          </a:p>
          <a:p>
            <a:r>
              <a:rPr lang="en-US" sz="1200">
                <a:solidFill>
                  <a:schemeClr val="bg1"/>
                </a:solidFill>
              </a:rPr>
              <a:t>As started in the 2014 edition, a separate exercise was conducted to assess population coverage. This was important in order to alert the reader, via footnotes, to instances where the data should be interpreted with caution due to low population coverage (defined as less than 50 per cent). A conservative method was applied looking at available data within mutually exclusive five-year periods around the projected years.</a:t>
            </a:r>
          </a:p>
          <a:p>
            <a:endParaRPr lang="en-US" sz="1200">
              <a:solidFill>
                <a:schemeClr val="bg1"/>
              </a:solidFill>
            </a:endParaRPr>
          </a:p>
          <a:p>
            <a:endParaRPr lang="en-US" sz="1200">
              <a:solidFill>
                <a:schemeClr val="bg1"/>
              </a:solidFill>
            </a:endParaRPr>
          </a:p>
          <a:p>
            <a:endParaRPr lang="en-US" sz="1200">
              <a:solidFill>
                <a:schemeClr val="bg1"/>
              </a:solidFill>
            </a:endParaRPr>
          </a:p>
          <a:p>
            <a:endParaRPr lang="en-US" sz="1200">
              <a:solidFill>
                <a:schemeClr val="bg1"/>
              </a:solidFill>
            </a:endParaRPr>
          </a:p>
          <a:p>
            <a:endParaRPr lang="en-US" sz="1200">
              <a:solidFill>
                <a:schemeClr val="bg1"/>
              </a:solidFill>
            </a:endParaRP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82200" y="6248400"/>
            <a:ext cx="1935484" cy="463297"/>
          </a:xfrm>
          <a:prstGeom prst="rect">
            <a:avLst/>
          </a:prstGeom>
        </p:spPr>
      </p:pic>
    </p:spTree>
    <p:extLst>
      <p:ext uri="{BB962C8B-B14F-4D97-AF65-F5344CB8AC3E}">
        <p14:creationId xmlns:p14="http://schemas.microsoft.com/office/powerpoint/2010/main" val="1471039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726536F2-3CFC-4A93-889D-2C86A5724A52"/>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05274" y="1852928"/>
            <a:ext cx="10939592" cy="35306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3E87528-AF7B-234F-B606-A9A7B74D6840}"/>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B88D6A-242C-C046-A276-4369B47E6854}"/>
              </a:ext>
            </a:extLst>
          </p:cNvPr>
          <p:cNvSpPr txBox="1"/>
          <p:nvPr/>
        </p:nvSpPr>
        <p:spPr>
          <a:xfrm>
            <a:off x="342900" y="279197"/>
            <a:ext cx="10401300" cy="923330"/>
          </a:xfrm>
          <a:prstGeom prst="rect">
            <a:avLst/>
          </a:prstGeom>
          <a:noFill/>
        </p:spPr>
        <p:txBody>
          <a:bodyPr wrap="square" rtlCol="0">
            <a:spAutoFit/>
          </a:bodyPr>
          <a:lstStyle/>
          <a:p>
            <a:r>
              <a:rPr lang="en-US">
                <a:solidFill>
                  <a:srgbClr val="333B5B"/>
                </a:solidFill>
                <a:latin typeface="+mj-lt"/>
              </a:rPr>
              <a:t>GLOBAL OVERVIEW</a:t>
            </a:r>
          </a:p>
          <a:p>
            <a:r>
              <a:rPr lang="en-US" sz="3600">
                <a:solidFill>
                  <a:srgbClr val="333B5B"/>
                </a:solidFill>
              </a:rPr>
              <a:t>Prevalence trends by country-income classification</a:t>
            </a:r>
          </a:p>
        </p:txBody>
      </p:sp>
      <p:sp>
        <p:nvSpPr>
          <p:cNvPr id="9" name="Rectangle 8"/>
          <p:cNvSpPr/>
          <p:nvPr/>
        </p:nvSpPr>
        <p:spPr>
          <a:xfrm>
            <a:off x="1219200" y="5503929"/>
            <a:ext cx="9906000" cy="492443"/>
          </a:xfrm>
          <a:prstGeom prst="rect">
            <a:avLst/>
          </a:prstGeom>
        </p:spPr>
        <p:txBody>
          <a:bodyPr wrap="square">
            <a:spAutoFit/>
          </a:bodyPr>
          <a:lstStyle/>
          <a:p>
            <a:pPr>
              <a:spcAft>
                <a:spcPts val="600"/>
              </a:spcAft>
            </a:pPr>
            <a:r>
              <a:rPr lang="en-US" sz="1100">
                <a:latin typeface="+mj-lt"/>
              </a:rPr>
              <a:t>Percentage of stunted, overweight and wasted children under 5, by country income classification, 2000 – 2019</a:t>
            </a:r>
          </a:p>
          <a:p>
            <a:endParaRPr lang="en-US" sz="1000">
              <a:solidFill>
                <a:schemeClr val="bg1">
                  <a:lumMod val="50000"/>
                </a:schemeClr>
              </a:solidFill>
            </a:endParaRPr>
          </a:p>
        </p:txBody>
      </p:sp>
    </p:spTree>
    <p:extLst>
      <p:ext uri="{BB962C8B-B14F-4D97-AF65-F5344CB8AC3E}">
        <p14:creationId xmlns:p14="http://schemas.microsoft.com/office/powerpoint/2010/main" val="629178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Rectangle 3"/>
          <p:cNvSpPr/>
          <p:nvPr/>
        </p:nvSpPr>
        <p:spPr>
          <a:xfrm>
            <a:off x="457200" y="1524000"/>
            <a:ext cx="4191000" cy="4308872"/>
          </a:xfrm>
          <a:prstGeom prst="rect">
            <a:avLst/>
          </a:prstGeom>
        </p:spPr>
        <p:txBody>
          <a:bodyPr wrap="square">
            <a:spAutoFit/>
          </a:bodyPr>
          <a:lstStyle/>
          <a:p>
            <a:r>
              <a:rPr lang="en-US" sz="1400" b="1" dirty="0">
                <a:solidFill>
                  <a:schemeClr val="bg1"/>
                </a:solidFill>
              </a:rPr>
              <a:t>5. Prevalence thresholds for wasting, overweight and</a:t>
            </a:r>
          </a:p>
          <a:p>
            <a:r>
              <a:rPr lang="en-US" sz="1400" b="1" dirty="0">
                <a:solidFill>
                  <a:schemeClr val="bg1"/>
                </a:solidFill>
              </a:rPr>
              <a:t>stunting in children under 5 years</a:t>
            </a:r>
          </a:p>
          <a:p>
            <a:endParaRPr lang="en-US" sz="1200" b="1" dirty="0">
              <a:solidFill>
                <a:schemeClr val="bg1"/>
              </a:solidFill>
            </a:endParaRPr>
          </a:p>
          <a:p>
            <a:r>
              <a:rPr lang="en-US" sz="1400" dirty="0">
                <a:solidFill>
                  <a:schemeClr val="bg1"/>
                </a:solidFill>
              </a:rPr>
              <a:t>New thresholds, presented in the table on the right, were established through the WHO-UNICEF Technical Advisory Group on Nutrition Monitoring (TEAM)</a:t>
            </a:r>
            <a:r>
              <a:rPr lang="en-US" sz="1400" baseline="30000" dirty="0">
                <a:solidFill>
                  <a:schemeClr val="bg1"/>
                </a:solidFill>
              </a:rPr>
              <a:t>2</a:t>
            </a:r>
            <a:r>
              <a:rPr lang="en-US" sz="1400" dirty="0">
                <a:solidFill>
                  <a:schemeClr val="bg1"/>
                </a:solidFill>
              </a:rPr>
              <a:t> and have been used for development of prevalence-based maps in this brochure. The thresholds were developed in relation to standard deviations (SD) of the normative WHO Child Growth Standards. The international definition of ‘normal’ (two SD from the WHO standards median) defines the first threshold, which includes 2.3% of the area under the normalized distribution. Multipliers of this “very low” level (rounded to 2.5%) set the basis to establish subsequent thresholds.</a:t>
            </a:r>
          </a:p>
          <a:p>
            <a:endParaRPr lang="en-US" sz="1400" dirty="0">
              <a:solidFill>
                <a:schemeClr val="bg1"/>
              </a:solidFill>
            </a:endParaRPr>
          </a:p>
          <a:p>
            <a:endParaRPr lang="en-US" sz="1400" dirty="0">
              <a:solidFill>
                <a:schemeClr val="bg1"/>
              </a:solidFill>
            </a:endParaRPr>
          </a:p>
          <a:p>
            <a:endParaRPr lang="en-US" sz="1200" dirty="0">
              <a:solidFill>
                <a:schemeClr val="bg1"/>
              </a:solidFill>
            </a:endParaRPr>
          </a:p>
          <a:p>
            <a:endParaRPr lang="en-US" sz="1200" dirty="0">
              <a:solidFill>
                <a:schemeClr val="bg1"/>
              </a:solidFill>
            </a:endParaRPr>
          </a:p>
        </p:txBody>
      </p:sp>
      <p:sp>
        <p:nvSpPr>
          <p:cNvPr id="5" name="Rectangle 4"/>
          <p:cNvSpPr/>
          <p:nvPr/>
        </p:nvSpPr>
        <p:spPr>
          <a:xfrm>
            <a:off x="457200" y="238665"/>
            <a:ext cx="11582399" cy="707886"/>
          </a:xfrm>
          <a:prstGeom prst="rect">
            <a:avLst/>
          </a:prstGeom>
        </p:spPr>
        <p:txBody>
          <a:bodyPr wrap="square">
            <a:spAutoFit/>
          </a:bodyPr>
          <a:lstStyle/>
          <a:p>
            <a:r>
              <a:rPr lang="en-US" sz="2000" dirty="0">
                <a:solidFill>
                  <a:schemeClr val="bg1"/>
                </a:solidFill>
                <a:latin typeface="+mj-lt"/>
              </a:rPr>
              <a:t>The analysis methods and presentation have remained unchanged from the 2012 report</a:t>
            </a:r>
            <a:r>
              <a:rPr lang="en-US" sz="2000" baseline="30000" dirty="0">
                <a:solidFill>
                  <a:schemeClr val="bg1"/>
                </a:solidFill>
                <a:latin typeface="+mj-lt"/>
              </a:rPr>
              <a:t>1</a:t>
            </a:r>
            <a:r>
              <a:rPr lang="en-US" sz="2000" dirty="0">
                <a:solidFill>
                  <a:schemeClr val="bg1"/>
                </a:solidFill>
                <a:latin typeface="+mj-lt"/>
              </a:rPr>
              <a:t>, except for minor refinements detailed below:</a:t>
            </a:r>
          </a:p>
        </p:txBody>
      </p:sp>
      <p:sp>
        <p:nvSpPr>
          <p:cNvPr id="6" name="TextBox 5"/>
          <p:cNvSpPr txBox="1"/>
          <p:nvPr/>
        </p:nvSpPr>
        <p:spPr>
          <a:xfrm>
            <a:off x="361506" y="5964866"/>
            <a:ext cx="9468293" cy="769441"/>
          </a:xfrm>
          <a:prstGeom prst="rect">
            <a:avLst/>
          </a:prstGeom>
          <a:noFill/>
        </p:spPr>
        <p:txBody>
          <a:bodyPr wrap="square" rtlCol="0">
            <a:spAutoFit/>
          </a:bodyPr>
          <a:lstStyle/>
          <a:p>
            <a:r>
              <a:rPr lang="en-US" sz="1100" dirty="0">
                <a:solidFill>
                  <a:schemeClr val="bg1"/>
                </a:solidFill>
              </a:rPr>
              <a:t>1 United Nations Children’s Fund, World Health Organization, The World Bank. UNICEF-WHO-World Bank Joint Child Malnutrition Estimates. (UNICEF, New York; WHO, Geneva; The World Bank, Washington, DC; 2012).</a:t>
            </a:r>
          </a:p>
          <a:p>
            <a:r>
              <a:rPr lang="en-US" sz="1100" dirty="0">
                <a:solidFill>
                  <a:schemeClr val="bg1"/>
                </a:solidFill>
              </a:rPr>
              <a:t>2 de </a:t>
            </a:r>
            <a:r>
              <a:rPr lang="en-US" sz="1100" dirty="0" err="1">
                <a:solidFill>
                  <a:schemeClr val="bg1"/>
                </a:solidFill>
              </a:rPr>
              <a:t>Onis</a:t>
            </a:r>
            <a:r>
              <a:rPr lang="en-US" sz="1100" dirty="0">
                <a:solidFill>
                  <a:schemeClr val="bg1"/>
                </a:solidFill>
              </a:rPr>
              <a:t>, M., et al. (2018). Prevalence thresholds for wasting, overweight and stunting in children under 5 years. Public health nutrition, 22(1), 175–179.</a:t>
            </a:r>
          </a:p>
          <a:p>
            <a:endParaRPr lang="en-US" sz="11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827103833"/>
              </p:ext>
            </p:extLst>
          </p:nvPr>
        </p:nvGraphicFramePr>
        <p:xfrm>
          <a:off x="6248400" y="1710506"/>
          <a:ext cx="4800600" cy="2804160"/>
        </p:xfrm>
        <a:graphic>
          <a:graphicData uri="http://schemas.openxmlformats.org/drawingml/2006/table">
            <a:tbl>
              <a:tblPr firstRow="1" bandRow="1">
                <a:tableStyleId>{5C22544A-7EE6-4342-B048-85BDC9FD1C3A}</a:tableStyleId>
              </a:tblPr>
              <a:tblGrid>
                <a:gridCol w="1200150">
                  <a:extLst>
                    <a:ext uri="{9D8B030D-6E8A-4147-A177-3AD203B41FA5}">
                      <a16:colId xmlns:a16="http://schemas.microsoft.com/office/drawing/2014/main" val="20000"/>
                    </a:ext>
                  </a:extLst>
                </a:gridCol>
                <a:gridCol w="161925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tblGrid>
              <a:tr h="370840">
                <a:tc rowSpan="2">
                  <a:txBody>
                    <a:bodyPr/>
                    <a:lstStyle/>
                    <a:p>
                      <a:pPr algn="ctr"/>
                      <a:r>
                        <a:rPr lang="en-US" dirty="0">
                          <a:solidFill>
                            <a:srgbClr val="00B0F0"/>
                          </a:solidFill>
                        </a:rPr>
                        <a:t>Labels</a:t>
                      </a:r>
                    </a:p>
                  </a:txBody>
                  <a:tcPr anchor="b">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solidFill>
                      <a:schemeClr val="bg1"/>
                    </a:solidFill>
                  </a:tcPr>
                </a:tc>
                <a:tc gridSpan="2">
                  <a:txBody>
                    <a:bodyPr/>
                    <a:lstStyle/>
                    <a:p>
                      <a:pPr algn="ctr"/>
                      <a:r>
                        <a:rPr lang="en-US" dirty="0">
                          <a:solidFill>
                            <a:srgbClr val="00B0F0"/>
                          </a:solidFill>
                        </a:rPr>
                        <a:t>Prevalence</a:t>
                      </a:r>
                      <a:r>
                        <a:rPr lang="en-US" baseline="0" dirty="0">
                          <a:solidFill>
                            <a:srgbClr val="00B0F0"/>
                          </a:solidFill>
                        </a:rPr>
                        <a:t> thresholds (%)</a:t>
                      </a:r>
                      <a:endParaRPr lang="en-US" dirty="0">
                        <a:solidFill>
                          <a:srgbClr val="00B0F0"/>
                        </a:solidFill>
                      </a:endParaRPr>
                    </a:p>
                  </a:txBody>
                  <a:tcPr>
                    <a:lnL w="12700" cap="flat" cmpd="sng" algn="ctr">
                      <a:solidFill>
                        <a:srgbClr val="00B0F0"/>
                      </a:solidFill>
                      <a:prstDash val="solid"/>
                      <a:round/>
                      <a:headEnd type="none" w="med" len="med"/>
                      <a:tailEnd type="none" w="med" len="med"/>
                    </a:lnL>
                    <a:lnB w="12700" cap="flat" cmpd="sng" algn="ctr">
                      <a:solidFill>
                        <a:srgbClr val="00B0F0"/>
                      </a:solidFill>
                      <a:prstDash val="solid"/>
                      <a:round/>
                      <a:headEnd type="none" w="med" len="med"/>
                      <a:tailEnd type="none" w="med" len="med"/>
                    </a:lnB>
                    <a:solidFill>
                      <a:schemeClr val="bg1"/>
                    </a:solidFill>
                  </a:tcPr>
                </a:tc>
                <a:tc hMerge="1">
                  <a:txBody>
                    <a:bodyPr/>
                    <a:lstStyle/>
                    <a:p>
                      <a:endParaRPr lang="en-US">
                        <a:solidFill>
                          <a:schemeClr val="bg1"/>
                        </a:solidFill>
                      </a:endParaRPr>
                    </a:p>
                  </a:txBody>
                  <a:tcPr>
                    <a:noFill/>
                  </a:tcPr>
                </a:tc>
                <a:extLst>
                  <a:ext uri="{0D108BD9-81ED-4DB2-BD59-A6C34878D82A}">
                    <a16:rowId xmlns:a16="http://schemas.microsoft.com/office/drawing/2014/main" val="10000"/>
                  </a:ext>
                </a:extLst>
              </a:tr>
              <a:tr h="370840">
                <a:tc vMerge="1">
                  <a:txBody>
                    <a:bodyPr/>
                    <a:lstStyle/>
                    <a:p>
                      <a:endParaRPr lang="en-US">
                        <a:solidFill>
                          <a:schemeClr val="bg1"/>
                        </a:solidFill>
                      </a:endParaRPr>
                    </a:p>
                  </a:txBody>
                  <a:tcPr>
                    <a:noFill/>
                  </a:tcPr>
                </a:tc>
                <a:tc>
                  <a:txBody>
                    <a:bodyPr/>
                    <a:lstStyle/>
                    <a:p>
                      <a:pPr algn="ctr"/>
                      <a:r>
                        <a:rPr lang="en-US" sz="1600" dirty="0">
                          <a:solidFill>
                            <a:srgbClr val="00B0F0"/>
                          </a:solidFill>
                        </a:rPr>
                        <a:t>Stunting</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ctr"/>
                      <a:r>
                        <a:rPr lang="en-US" sz="1600" dirty="0">
                          <a:solidFill>
                            <a:srgbClr val="00B0F0"/>
                          </a:solidFill>
                        </a:rPr>
                        <a:t>Overweight</a:t>
                      </a:r>
                      <a:r>
                        <a:rPr lang="en-US" sz="1600" baseline="0" dirty="0">
                          <a:solidFill>
                            <a:srgbClr val="00B0F0"/>
                          </a:solidFill>
                        </a:rPr>
                        <a:t> </a:t>
                      </a:r>
                    </a:p>
                    <a:p>
                      <a:pPr algn="ctr"/>
                      <a:r>
                        <a:rPr lang="en-US" sz="1600" baseline="0" dirty="0">
                          <a:solidFill>
                            <a:srgbClr val="00B0F0"/>
                          </a:solidFill>
                        </a:rPr>
                        <a:t>and Wasting</a:t>
                      </a:r>
                      <a:endParaRPr lang="en-US" sz="1600" dirty="0">
                        <a:solidFill>
                          <a:srgbClr val="00B0F0"/>
                        </a:solidFill>
                      </a:endParaRPr>
                    </a:p>
                  </a:txBody>
                  <a:tcP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a:solidFill>
                            <a:schemeClr val="bg1"/>
                          </a:solidFill>
                        </a:rPr>
                        <a:t>Very Low</a:t>
                      </a:r>
                    </a:p>
                  </a:txBody>
                  <a:tcPr>
                    <a:lnL w="12700" cmpd="sng">
                      <a:noFill/>
                    </a:lnL>
                    <a:lnT w="12700" cap="flat" cmpd="sng" algn="ctr">
                      <a:solidFill>
                        <a:srgbClr val="00B0F0"/>
                      </a:solidFill>
                      <a:prstDash val="solid"/>
                      <a:round/>
                      <a:headEnd type="none" w="med" len="med"/>
                      <a:tailEnd type="none" w="med" len="med"/>
                    </a:lnT>
                    <a:noFill/>
                  </a:tcPr>
                </a:tc>
                <a:tc>
                  <a:txBody>
                    <a:bodyPr/>
                    <a:lstStyle/>
                    <a:p>
                      <a:pPr algn="ctr"/>
                      <a:r>
                        <a:rPr lang="en-US">
                          <a:solidFill>
                            <a:schemeClr val="bg1"/>
                          </a:solidFill>
                        </a:rPr>
                        <a:t>&lt;2.5</a:t>
                      </a:r>
                    </a:p>
                  </a:txBody>
                  <a:tcPr>
                    <a:lnT w="12700" cap="flat" cmpd="sng" algn="ctr">
                      <a:solidFill>
                        <a:srgbClr val="00B0F0"/>
                      </a:solidFill>
                      <a:prstDash val="solid"/>
                      <a:round/>
                      <a:headEnd type="none" w="med" len="med"/>
                      <a:tailEnd type="none" w="med" len="med"/>
                    </a:lnT>
                    <a:noFill/>
                  </a:tcPr>
                </a:tc>
                <a:tc>
                  <a:txBody>
                    <a:bodyPr/>
                    <a:lstStyle/>
                    <a:p>
                      <a:pPr algn="ctr"/>
                      <a:r>
                        <a:rPr lang="en-US">
                          <a:solidFill>
                            <a:schemeClr val="bg1"/>
                          </a:solidFill>
                        </a:rPr>
                        <a:t>&lt;2.5</a:t>
                      </a:r>
                    </a:p>
                  </a:txBody>
                  <a:tcPr>
                    <a:lnR w="12700" cmpd="sng">
                      <a:noFill/>
                    </a:lnR>
                    <a:lnT w="12700" cap="flat" cmpd="sng" algn="ctr">
                      <a:solidFill>
                        <a:srgbClr val="00B0F0"/>
                      </a:solidFill>
                      <a:prstDash val="solid"/>
                      <a:round/>
                      <a:headEnd type="none" w="med" len="med"/>
                      <a:tailEnd type="none" w="med" len="med"/>
                    </a:lnT>
                    <a:noFill/>
                  </a:tcPr>
                </a:tc>
                <a:extLst>
                  <a:ext uri="{0D108BD9-81ED-4DB2-BD59-A6C34878D82A}">
                    <a16:rowId xmlns:a16="http://schemas.microsoft.com/office/drawing/2014/main" val="10002"/>
                  </a:ext>
                </a:extLst>
              </a:tr>
              <a:tr h="370840">
                <a:tc>
                  <a:txBody>
                    <a:bodyPr/>
                    <a:lstStyle/>
                    <a:p>
                      <a:pPr algn="ctr"/>
                      <a:r>
                        <a:rPr lang="en-US">
                          <a:solidFill>
                            <a:schemeClr val="bg1"/>
                          </a:solidFill>
                        </a:rPr>
                        <a:t>Low</a:t>
                      </a:r>
                    </a:p>
                  </a:txBody>
                  <a:tcPr>
                    <a:lnL w="12700" cmpd="sng">
                      <a:noFill/>
                    </a:lnL>
                    <a:noFill/>
                  </a:tcPr>
                </a:tc>
                <a:tc>
                  <a:txBody>
                    <a:bodyPr/>
                    <a:lstStyle/>
                    <a:p>
                      <a:pPr algn="ctr"/>
                      <a:r>
                        <a:rPr lang="en-US">
                          <a:solidFill>
                            <a:schemeClr val="bg1"/>
                          </a:solidFill>
                        </a:rPr>
                        <a:t>2.5 – &lt; 10</a:t>
                      </a:r>
                    </a:p>
                  </a:txBody>
                  <a:tcPr>
                    <a:noFill/>
                  </a:tcPr>
                </a:tc>
                <a:tc>
                  <a:txBody>
                    <a:bodyPr/>
                    <a:lstStyle/>
                    <a:p>
                      <a:pPr algn="ctr"/>
                      <a:r>
                        <a:rPr lang="en-US">
                          <a:solidFill>
                            <a:schemeClr val="bg1"/>
                          </a:solidFill>
                        </a:rPr>
                        <a:t>2.5 – &lt; 5</a:t>
                      </a:r>
                    </a:p>
                  </a:txBody>
                  <a:tcPr>
                    <a:lnR w="12700" cmpd="sng">
                      <a:noFill/>
                    </a:lnR>
                    <a:noFill/>
                  </a:tcPr>
                </a:tc>
                <a:extLst>
                  <a:ext uri="{0D108BD9-81ED-4DB2-BD59-A6C34878D82A}">
                    <a16:rowId xmlns:a16="http://schemas.microsoft.com/office/drawing/2014/main" val="10003"/>
                  </a:ext>
                </a:extLst>
              </a:tr>
              <a:tr h="370840">
                <a:tc>
                  <a:txBody>
                    <a:bodyPr/>
                    <a:lstStyle/>
                    <a:p>
                      <a:pPr algn="ctr"/>
                      <a:r>
                        <a:rPr lang="en-US">
                          <a:solidFill>
                            <a:schemeClr val="bg1"/>
                          </a:solidFill>
                        </a:rPr>
                        <a:t>Medium</a:t>
                      </a:r>
                    </a:p>
                  </a:txBody>
                  <a:tcPr>
                    <a:lnL w="12700" cmpd="sng">
                      <a:noFill/>
                    </a:lnL>
                    <a:noFill/>
                  </a:tcPr>
                </a:tc>
                <a:tc>
                  <a:txBody>
                    <a:bodyPr/>
                    <a:lstStyle/>
                    <a:p>
                      <a:pPr algn="ctr"/>
                      <a:r>
                        <a:rPr lang="en-US">
                          <a:solidFill>
                            <a:schemeClr val="bg1"/>
                          </a:solidFill>
                        </a:rPr>
                        <a:t>10 – &lt; 20</a:t>
                      </a:r>
                    </a:p>
                  </a:txBody>
                  <a:tcPr>
                    <a:noFill/>
                  </a:tcPr>
                </a:tc>
                <a:tc>
                  <a:txBody>
                    <a:bodyPr/>
                    <a:lstStyle/>
                    <a:p>
                      <a:pPr algn="ctr"/>
                      <a:r>
                        <a:rPr lang="en-US">
                          <a:solidFill>
                            <a:schemeClr val="bg1"/>
                          </a:solidFill>
                        </a:rPr>
                        <a:t>5 – &lt; 10</a:t>
                      </a:r>
                    </a:p>
                  </a:txBody>
                  <a:tcPr>
                    <a:lnR w="12700" cmpd="sng">
                      <a:noFill/>
                    </a:lnR>
                    <a:noFill/>
                  </a:tcPr>
                </a:tc>
                <a:extLst>
                  <a:ext uri="{0D108BD9-81ED-4DB2-BD59-A6C34878D82A}">
                    <a16:rowId xmlns:a16="http://schemas.microsoft.com/office/drawing/2014/main" val="10004"/>
                  </a:ext>
                </a:extLst>
              </a:tr>
              <a:tr h="370840">
                <a:tc>
                  <a:txBody>
                    <a:bodyPr/>
                    <a:lstStyle/>
                    <a:p>
                      <a:pPr algn="ctr"/>
                      <a:r>
                        <a:rPr lang="en-US">
                          <a:solidFill>
                            <a:schemeClr val="bg1"/>
                          </a:solidFill>
                        </a:rPr>
                        <a:t>High</a:t>
                      </a:r>
                    </a:p>
                  </a:txBody>
                  <a:tcPr>
                    <a:lnL w="12700" cmpd="sng">
                      <a:noFill/>
                    </a:lnL>
                    <a:noFill/>
                  </a:tcPr>
                </a:tc>
                <a:tc>
                  <a:txBody>
                    <a:bodyPr/>
                    <a:lstStyle/>
                    <a:p>
                      <a:pPr algn="ctr"/>
                      <a:r>
                        <a:rPr lang="en-US">
                          <a:solidFill>
                            <a:schemeClr val="bg1"/>
                          </a:solidFill>
                        </a:rPr>
                        <a:t>20 – &lt; 30</a:t>
                      </a:r>
                    </a:p>
                  </a:txBody>
                  <a:tcPr>
                    <a:noFill/>
                  </a:tcPr>
                </a:tc>
                <a:tc>
                  <a:txBody>
                    <a:bodyPr/>
                    <a:lstStyle/>
                    <a:p>
                      <a:pPr algn="ctr"/>
                      <a:r>
                        <a:rPr lang="en-US">
                          <a:solidFill>
                            <a:schemeClr val="bg1"/>
                          </a:solidFill>
                        </a:rPr>
                        <a:t>10 – &lt; 15</a:t>
                      </a:r>
                    </a:p>
                  </a:txBody>
                  <a:tcPr>
                    <a:lnR w="12700" cmpd="sng">
                      <a:noFill/>
                    </a:lnR>
                    <a:noFill/>
                  </a:tcPr>
                </a:tc>
                <a:extLst>
                  <a:ext uri="{0D108BD9-81ED-4DB2-BD59-A6C34878D82A}">
                    <a16:rowId xmlns:a16="http://schemas.microsoft.com/office/drawing/2014/main" val="10005"/>
                  </a:ext>
                </a:extLst>
              </a:tr>
              <a:tr h="370840">
                <a:tc>
                  <a:txBody>
                    <a:bodyPr/>
                    <a:lstStyle/>
                    <a:p>
                      <a:pPr algn="ctr"/>
                      <a:r>
                        <a:rPr lang="en-US">
                          <a:solidFill>
                            <a:schemeClr val="bg1"/>
                          </a:solidFill>
                        </a:rPr>
                        <a:t>Very high</a:t>
                      </a:r>
                    </a:p>
                  </a:txBody>
                  <a:tcPr>
                    <a:lnL w="12700" cmpd="sng">
                      <a:noFill/>
                    </a:lnL>
                    <a:lnB w="12700" cmpd="sng">
                      <a:noFill/>
                    </a:lnB>
                    <a:noFill/>
                  </a:tcPr>
                </a:tc>
                <a:tc>
                  <a:txBody>
                    <a:bodyPr/>
                    <a:lstStyle/>
                    <a:p>
                      <a:pPr algn="ctr"/>
                      <a:r>
                        <a:rPr lang="en-US" sz="1800" b="0" i="0" u="none" strike="noStrike" kern="1200" baseline="0">
                          <a:solidFill>
                            <a:schemeClr val="bg1"/>
                          </a:solidFill>
                          <a:latin typeface="+mn-lt"/>
                          <a:ea typeface="+mn-ea"/>
                          <a:cs typeface="+mn-cs"/>
                        </a:rPr>
                        <a:t>≥ 30</a:t>
                      </a:r>
                      <a:endParaRPr lang="en-US">
                        <a:solidFill>
                          <a:schemeClr val="bg1"/>
                        </a:solidFill>
                      </a:endParaRPr>
                    </a:p>
                  </a:txBody>
                  <a:tcPr>
                    <a:lnB w="12700" cmpd="sng">
                      <a:noFill/>
                    </a:lnB>
                    <a:noFill/>
                  </a:tcPr>
                </a:tc>
                <a:tc>
                  <a:txBody>
                    <a:bodyPr/>
                    <a:lstStyle/>
                    <a:p>
                      <a:pPr algn="ctr"/>
                      <a:r>
                        <a:rPr lang="en-US" sz="1800" b="0" i="0" u="none" strike="noStrike" kern="1200" baseline="0" dirty="0">
                          <a:solidFill>
                            <a:schemeClr val="bg1"/>
                          </a:solidFill>
                          <a:latin typeface="+mn-lt"/>
                          <a:ea typeface="+mn-ea"/>
                          <a:cs typeface="+mn-cs"/>
                        </a:rPr>
                        <a:t>≥ 15</a:t>
                      </a:r>
                      <a:endParaRPr lang="en-US" dirty="0">
                        <a:solidFill>
                          <a:schemeClr val="bg1"/>
                        </a:solidFill>
                      </a:endParaRPr>
                    </a:p>
                  </a:txBody>
                  <a:tcPr>
                    <a:lnR w="12700" cmpd="sng">
                      <a:noFill/>
                    </a:lnR>
                    <a:lnB w="12700" cmpd="sng">
                      <a:noFill/>
                    </a:lnB>
                    <a:noFill/>
                  </a:tcPr>
                </a:tc>
                <a:extLst>
                  <a:ext uri="{0D108BD9-81ED-4DB2-BD59-A6C34878D82A}">
                    <a16:rowId xmlns:a16="http://schemas.microsoft.com/office/drawing/2014/main" val="10006"/>
                  </a:ext>
                </a:extLst>
              </a:tr>
            </a:tbl>
          </a:graphicData>
        </a:graphic>
      </p:graphicFrame>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82200" y="6248400"/>
            <a:ext cx="1935484" cy="463297"/>
          </a:xfrm>
          <a:prstGeom prst="rect">
            <a:avLst/>
          </a:prstGeom>
        </p:spPr>
      </p:pic>
    </p:spTree>
    <p:extLst>
      <p:ext uri="{BB962C8B-B14F-4D97-AF65-F5344CB8AC3E}">
        <p14:creationId xmlns:p14="http://schemas.microsoft.com/office/powerpoint/2010/main" val="3888756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106F5E-F334-DE4F-B6E4-C685913961B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95" y="1"/>
            <a:ext cx="12189263" cy="6858000"/>
          </a:xfrm>
          <a:prstGeom prst="rect">
            <a:avLst/>
          </a:prstGeom>
        </p:spPr>
      </p:pic>
      <p:sp>
        <p:nvSpPr>
          <p:cNvPr id="5" name="TextBox 4"/>
          <p:cNvSpPr txBox="1"/>
          <p:nvPr/>
        </p:nvSpPr>
        <p:spPr>
          <a:xfrm>
            <a:off x="381000" y="381000"/>
            <a:ext cx="4191000" cy="1569660"/>
          </a:xfrm>
          <a:prstGeom prst="rect">
            <a:avLst/>
          </a:prstGeom>
          <a:noFill/>
        </p:spPr>
        <p:txBody>
          <a:bodyPr wrap="square" rtlCol="0">
            <a:spAutoFit/>
          </a:bodyPr>
          <a:lstStyle/>
          <a:p>
            <a:r>
              <a:rPr lang="en-US" sz="4800">
                <a:solidFill>
                  <a:srgbClr val="333B5B"/>
                </a:solidFill>
                <a:latin typeface="+mj-lt"/>
              </a:rPr>
              <a:t>ONLINE</a:t>
            </a:r>
          </a:p>
          <a:p>
            <a:r>
              <a:rPr lang="en-US" sz="4800">
                <a:solidFill>
                  <a:srgbClr val="333B5B"/>
                </a:solidFill>
                <a:latin typeface="+mj-lt"/>
              </a:rPr>
              <a:t>MATERIALS</a:t>
            </a:r>
          </a:p>
        </p:txBody>
      </p:sp>
    </p:spTree>
    <p:extLst>
      <p:ext uri="{BB962C8B-B14F-4D97-AF65-F5344CB8AC3E}">
        <p14:creationId xmlns:p14="http://schemas.microsoft.com/office/powerpoint/2010/main" val="2787882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FDA7-095C-0C43-9912-A6B9989F9C94}"/>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76E74BE-A96C-E64B-BF22-B1A1DD802855}"/>
              </a:ext>
            </a:extLst>
          </p:cNvPr>
          <p:cNvSpPr txBox="1"/>
          <p:nvPr/>
        </p:nvSpPr>
        <p:spPr>
          <a:xfrm>
            <a:off x="342900" y="279197"/>
            <a:ext cx="9829800" cy="954107"/>
          </a:xfrm>
          <a:prstGeom prst="rect">
            <a:avLst/>
          </a:prstGeom>
          <a:noFill/>
        </p:spPr>
        <p:txBody>
          <a:bodyPr wrap="square" rtlCol="0">
            <a:spAutoFit/>
          </a:bodyPr>
          <a:lstStyle/>
          <a:p>
            <a:r>
              <a:rPr lang="en-US">
                <a:solidFill>
                  <a:srgbClr val="333B5B"/>
                </a:solidFill>
                <a:latin typeface="+mj-lt"/>
              </a:rPr>
              <a:t>ONLINE MATERIALS</a:t>
            </a:r>
          </a:p>
          <a:p>
            <a:r>
              <a:rPr lang="en-US" sz="3600">
                <a:solidFill>
                  <a:srgbClr val="333B5B"/>
                </a:solidFill>
              </a:rPr>
              <a:t>Key Findings Report</a:t>
            </a:r>
          </a:p>
        </p:txBody>
      </p:sp>
      <p:pic>
        <p:nvPicPr>
          <p:cNvPr id="6" name="12346CA1-84E8-49A9-B634-0F0238102272"/>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143106" y="1905000"/>
            <a:ext cx="3047787" cy="3944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24400" y="2057400"/>
            <a:ext cx="6629400" cy="1754326"/>
          </a:xfrm>
          <a:prstGeom prst="rect">
            <a:avLst/>
          </a:prstGeom>
        </p:spPr>
        <p:txBody>
          <a:bodyPr wrap="square">
            <a:spAutoFit/>
          </a:bodyPr>
          <a:lstStyle/>
          <a:p>
            <a:r>
              <a:rPr lang="en-US"/>
              <a:t>This key findings report of the </a:t>
            </a:r>
            <a:r>
              <a:rPr lang="en-US">
                <a:latin typeface="+mj-lt"/>
              </a:rPr>
              <a:t>2020 Edition of the Joint Child Malnutrition Estimates</a:t>
            </a:r>
            <a:r>
              <a:rPr lang="en-US"/>
              <a:t> summarizes the new regional and global numbers and main messages for official United Nations data on child malnutrition.</a:t>
            </a:r>
          </a:p>
          <a:p>
            <a:endParaRPr lang="en-US"/>
          </a:p>
          <a:p>
            <a:r>
              <a:rPr lang="en-US"/>
              <a:t>Available at: </a:t>
            </a:r>
            <a:r>
              <a:rPr lang="en-US">
                <a:solidFill>
                  <a:srgbClr val="333B5B"/>
                </a:solidFill>
              </a:rPr>
              <a:t>https://</a:t>
            </a:r>
            <a:r>
              <a:rPr lang="en-US" err="1">
                <a:solidFill>
                  <a:srgbClr val="333B5B"/>
                </a:solidFill>
              </a:rPr>
              <a:t>data.unicef.org</a:t>
            </a:r>
            <a:r>
              <a:rPr lang="en-US">
                <a:solidFill>
                  <a:srgbClr val="333B5B"/>
                </a:solidFill>
              </a:rPr>
              <a:t>/resources/jme-report-2020/</a:t>
            </a:r>
            <a:endParaRPr lang="en-US"/>
          </a:p>
        </p:txBody>
      </p:sp>
    </p:spTree>
    <p:extLst>
      <p:ext uri="{BB962C8B-B14F-4D97-AF65-F5344CB8AC3E}">
        <p14:creationId xmlns:p14="http://schemas.microsoft.com/office/powerpoint/2010/main" val="4052231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2373" y="1475435"/>
            <a:ext cx="3508427" cy="2246769"/>
          </a:xfrm>
          <a:prstGeom prst="rect">
            <a:avLst/>
          </a:prstGeom>
        </p:spPr>
        <p:txBody>
          <a:bodyPr wrap="square">
            <a:spAutoFit/>
          </a:bodyPr>
          <a:lstStyle/>
          <a:p>
            <a:r>
              <a:rPr lang="en-US" sz="2000" dirty="0"/>
              <a:t>There are joint malnutrition global and regional estimates database by various regional groupings (e.g. United Nations, UNICEF, WHO, etc., regional groupings) and for more years than presented in the report.</a:t>
            </a:r>
          </a:p>
        </p:txBody>
      </p:sp>
      <p:sp>
        <p:nvSpPr>
          <p:cNvPr id="11" name="Rectangle 10"/>
          <p:cNvSpPr/>
          <p:nvPr/>
        </p:nvSpPr>
        <p:spPr>
          <a:xfrm>
            <a:off x="4337639" y="1536991"/>
            <a:ext cx="7645280" cy="2246769"/>
          </a:xfrm>
          <a:prstGeom prst="rect">
            <a:avLst/>
          </a:prstGeom>
        </p:spPr>
        <p:txBody>
          <a:bodyPr wrap="square">
            <a:spAutoFit/>
          </a:bodyPr>
          <a:lstStyle/>
          <a:p>
            <a:r>
              <a:rPr lang="en-US" sz="2000" dirty="0"/>
              <a:t>There are also country-level expanded databases (e.g. disaggregated by sex, wealth, areas of residence, etc.) for the following indicators:</a:t>
            </a:r>
          </a:p>
          <a:p>
            <a:pPr marL="742950" lvl="1" indent="-285750">
              <a:buFont typeface="Arial" panose="020B0604020202020204" pitchFamily="34" charset="0"/>
              <a:buChar char="•"/>
            </a:pPr>
            <a:r>
              <a:rPr lang="en-US" sz="2000" i="1" dirty="0"/>
              <a:t>Stunting</a:t>
            </a:r>
          </a:p>
          <a:p>
            <a:pPr marL="742950" lvl="1" indent="-285750">
              <a:buFont typeface="Arial" panose="020B0604020202020204" pitchFamily="34" charset="0"/>
              <a:buChar char="•"/>
            </a:pPr>
            <a:r>
              <a:rPr lang="en-US" sz="2000" i="1" dirty="0"/>
              <a:t>Wasting</a:t>
            </a:r>
          </a:p>
          <a:p>
            <a:pPr marL="742950" lvl="1" indent="-285750">
              <a:buFont typeface="Arial" panose="020B0604020202020204" pitchFamily="34" charset="0"/>
              <a:buChar char="•"/>
            </a:pPr>
            <a:r>
              <a:rPr lang="en-US" sz="2000" i="1" dirty="0"/>
              <a:t>Severe Wasting</a:t>
            </a:r>
          </a:p>
          <a:p>
            <a:pPr marL="742950" lvl="1" indent="-285750">
              <a:buFont typeface="Arial" panose="020B0604020202020204" pitchFamily="34" charset="0"/>
              <a:buChar char="•"/>
            </a:pPr>
            <a:r>
              <a:rPr lang="en-US" sz="2000" i="1" dirty="0"/>
              <a:t>Overweight</a:t>
            </a:r>
          </a:p>
          <a:p>
            <a:pPr marL="742950" lvl="1" indent="-285750">
              <a:buFont typeface="Arial" panose="020B0604020202020204" pitchFamily="34" charset="0"/>
              <a:buChar char="•"/>
            </a:pPr>
            <a:r>
              <a:rPr lang="en-US" sz="2000" i="1" dirty="0"/>
              <a:t>Overlapping Malnutrition</a:t>
            </a:r>
          </a:p>
        </p:txBody>
      </p:sp>
      <p:sp>
        <p:nvSpPr>
          <p:cNvPr id="2" name="Rectangle 2"/>
          <p:cNvSpPr>
            <a:spLocks noChangeArrowheads="1"/>
          </p:cNvSpPr>
          <p:nvPr/>
        </p:nvSpPr>
        <p:spPr bwMode="auto">
          <a:xfrm>
            <a:off x="9810093" y="1524000"/>
            <a:ext cx="8539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942692" y="487578"/>
            <a:ext cx="214364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609600" y="2057400"/>
            <a:ext cx="99265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4">
            <a:extLst>
              <a:ext uri="{FF2B5EF4-FFF2-40B4-BE49-F238E27FC236}">
                <a16:creationId xmlns:a16="http://schemas.microsoft.com/office/drawing/2014/main" id="{6DAA49B9-85B2-FB4B-8A64-02A5EE47220A}"/>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86B9697-D31C-754A-993D-411E9608E7D5}"/>
              </a:ext>
            </a:extLst>
          </p:cNvPr>
          <p:cNvSpPr txBox="1"/>
          <p:nvPr/>
        </p:nvSpPr>
        <p:spPr>
          <a:xfrm>
            <a:off x="342900" y="279197"/>
            <a:ext cx="9829800" cy="954107"/>
          </a:xfrm>
          <a:prstGeom prst="rect">
            <a:avLst/>
          </a:prstGeom>
          <a:noFill/>
        </p:spPr>
        <p:txBody>
          <a:bodyPr wrap="square" rtlCol="0">
            <a:spAutoFit/>
          </a:bodyPr>
          <a:lstStyle/>
          <a:p>
            <a:r>
              <a:rPr lang="en-US">
                <a:solidFill>
                  <a:srgbClr val="333B5B"/>
                </a:solidFill>
                <a:latin typeface="+mj-lt"/>
              </a:rPr>
              <a:t>ONLINE MATERIALS</a:t>
            </a:r>
          </a:p>
          <a:p>
            <a:r>
              <a:rPr lang="en-US" sz="3600">
                <a:solidFill>
                  <a:srgbClr val="333B5B"/>
                </a:solidFill>
              </a:rPr>
              <a:t>Databases</a:t>
            </a:r>
          </a:p>
        </p:txBody>
      </p:sp>
      <p:sp>
        <p:nvSpPr>
          <p:cNvPr id="5" name="Rectangle 4">
            <a:extLst>
              <a:ext uri="{FF2B5EF4-FFF2-40B4-BE49-F238E27FC236}">
                <a16:creationId xmlns:a16="http://schemas.microsoft.com/office/drawing/2014/main" id="{0FB08EA1-5797-4AB5-95AF-CAB5A807E923}"/>
              </a:ext>
            </a:extLst>
          </p:cNvPr>
          <p:cNvSpPr/>
          <p:nvPr/>
        </p:nvSpPr>
        <p:spPr>
          <a:xfrm>
            <a:off x="342900" y="4012900"/>
            <a:ext cx="10139679" cy="369332"/>
          </a:xfrm>
          <a:prstGeom prst="rect">
            <a:avLst/>
          </a:prstGeom>
        </p:spPr>
        <p:txBody>
          <a:bodyPr wrap="square">
            <a:spAutoFit/>
          </a:bodyPr>
          <a:lstStyle/>
          <a:p>
            <a:r>
              <a:rPr lang="en-US" dirty="0"/>
              <a:t>The databases are available at: https://data.unicef.org/resources/dataset/malnutrition-data/</a:t>
            </a:r>
          </a:p>
        </p:txBody>
      </p:sp>
      <p:pic>
        <p:nvPicPr>
          <p:cNvPr id="6" name="Picture 5">
            <a:extLst>
              <a:ext uri="{FF2B5EF4-FFF2-40B4-BE49-F238E27FC236}">
                <a16:creationId xmlns:a16="http://schemas.microsoft.com/office/drawing/2014/main" id="{66D15D30-2A1D-45A8-A651-1320C9CAF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25403" y="4382232"/>
            <a:ext cx="9467186" cy="1665589"/>
          </a:xfrm>
          <a:prstGeom prst="rect">
            <a:avLst/>
          </a:prstGeom>
        </p:spPr>
      </p:pic>
    </p:spTree>
    <p:extLst>
      <p:ext uri="{BB962C8B-B14F-4D97-AF65-F5344CB8AC3E}">
        <p14:creationId xmlns:p14="http://schemas.microsoft.com/office/powerpoint/2010/main" val="3062576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35572" y="1961707"/>
            <a:ext cx="6096000" cy="2308324"/>
          </a:xfrm>
          <a:prstGeom prst="rect">
            <a:avLst/>
          </a:prstGeom>
        </p:spPr>
        <p:txBody>
          <a:bodyPr>
            <a:spAutoFit/>
          </a:bodyPr>
          <a:lstStyle/>
          <a:p>
            <a:r>
              <a:rPr lang="en-US" dirty="0">
                <a:latin typeface="+mj-lt"/>
              </a:rPr>
              <a:t>Interactive dashboards</a:t>
            </a:r>
            <a:r>
              <a:rPr lang="en-US" dirty="0"/>
              <a:t>, which allow users to visualize and</a:t>
            </a:r>
          </a:p>
          <a:p>
            <a:r>
              <a:rPr lang="en-US" dirty="0"/>
              <a:t>export the global and regional estimates for a number of</a:t>
            </a:r>
          </a:p>
          <a:p>
            <a:r>
              <a:rPr lang="en-US" dirty="0"/>
              <a:t>regional groupings.</a:t>
            </a:r>
          </a:p>
          <a:p>
            <a:endParaRPr lang="en-US" dirty="0"/>
          </a:p>
          <a:p>
            <a:r>
              <a:rPr lang="en-US" dirty="0"/>
              <a:t>Available at: https://</a:t>
            </a:r>
            <a:r>
              <a:rPr lang="en-US" dirty="0" err="1"/>
              <a:t>data.unicef.org</a:t>
            </a:r>
            <a:r>
              <a:rPr lang="en-US" dirty="0"/>
              <a:t>/resources/joint-child-malnutrition-estimates-interactive-dashboard/</a:t>
            </a:r>
          </a:p>
          <a:p>
            <a:endParaRPr lang="en-US" dirty="0"/>
          </a:p>
          <a:p>
            <a:endParaRPr lang="en-US" dirty="0"/>
          </a:p>
        </p:txBody>
      </p:sp>
      <p:pic>
        <p:nvPicPr>
          <p:cNvPr id="29698" name="36774B2E-C0DA-4CAE-9A22-BF76567CC0C2"/>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39479" y="2073350"/>
            <a:ext cx="2646008" cy="32854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12EA27-89EC-104B-B28D-258BE3591452}"/>
              </a:ext>
            </a:extLst>
          </p:cNvPr>
          <p:cNvSpPr/>
          <p:nvPr/>
        </p:nvSpPr>
        <p:spPr>
          <a:xfrm>
            <a:off x="0" y="0"/>
            <a:ext cx="12192000" cy="1233304"/>
          </a:xfrm>
          <a:prstGeom prst="rect">
            <a:avLst/>
          </a:prstGeom>
          <a:solidFill>
            <a:srgbClr val="E2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45AF8B-9D8C-8B40-A406-A98EB6008A1B}"/>
              </a:ext>
            </a:extLst>
          </p:cNvPr>
          <p:cNvSpPr txBox="1"/>
          <p:nvPr/>
        </p:nvSpPr>
        <p:spPr>
          <a:xfrm>
            <a:off x="342900" y="279197"/>
            <a:ext cx="9829800" cy="954107"/>
          </a:xfrm>
          <a:prstGeom prst="rect">
            <a:avLst/>
          </a:prstGeom>
          <a:noFill/>
        </p:spPr>
        <p:txBody>
          <a:bodyPr wrap="square" rtlCol="0">
            <a:spAutoFit/>
          </a:bodyPr>
          <a:lstStyle/>
          <a:p>
            <a:r>
              <a:rPr lang="en-US">
                <a:solidFill>
                  <a:srgbClr val="333B5B"/>
                </a:solidFill>
                <a:latin typeface="+mj-lt"/>
              </a:rPr>
              <a:t>ONLINE MATERIALS</a:t>
            </a:r>
          </a:p>
          <a:p>
            <a:r>
              <a:rPr lang="en-US" sz="3600">
                <a:solidFill>
                  <a:srgbClr val="333B5B"/>
                </a:solidFill>
              </a:rPr>
              <a:t>Interactive Dashboards</a:t>
            </a:r>
          </a:p>
        </p:txBody>
      </p:sp>
    </p:spTree>
    <p:extLst>
      <p:ext uri="{BB962C8B-B14F-4D97-AF65-F5344CB8AC3E}">
        <p14:creationId xmlns:p14="http://schemas.microsoft.com/office/powerpoint/2010/main" val="4225405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7E9650-2172-9E43-973A-C333133750B0}"/>
              </a:ext>
            </a:extLst>
          </p:cNvPr>
          <p:cNvSpPr txBox="1"/>
          <p:nvPr/>
        </p:nvSpPr>
        <p:spPr>
          <a:xfrm>
            <a:off x="381000" y="304800"/>
            <a:ext cx="4572000" cy="2769989"/>
          </a:xfrm>
          <a:prstGeom prst="rect">
            <a:avLst/>
          </a:prstGeom>
          <a:noFill/>
        </p:spPr>
        <p:txBody>
          <a:bodyPr wrap="square" rtlCol="0">
            <a:spAutoFit/>
          </a:bodyPr>
          <a:lstStyle/>
          <a:p>
            <a:r>
              <a:rPr lang="en-US" sz="1200">
                <a:solidFill>
                  <a:schemeClr val="bg1"/>
                </a:solidFill>
              </a:rPr>
              <a:t>Prepared by:</a:t>
            </a:r>
          </a:p>
          <a:p>
            <a:r>
              <a:rPr lang="en-US">
                <a:solidFill>
                  <a:schemeClr val="bg1"/>
                </a:solidFill>
              </a:rPr>
              <a:t>Data and Analytics Section,</a:t>
            </a:r>
          </a:p>
          <a:p>
            <a:r>
              <a:rPr lang="en-US">
                <a:solidFill>
                  <a:schemeClr val="bg1"/>
                </a:solidFill>
              </a:rPr>
              <a:t>Division of Data, Research &amp; Policy</a:t>
            </a:r>
          </a:p>
          <a:p>
            <a:r>
              <a:rPr lang="en-US">
                <a:solidFill>
                  <a:schemeClr val="bg1"/>
                </a:solidFill>
              </a:rPr>
              <a:t>UNICEF Headquarters</a:t>
            </a:r>
          </a:p>
          <a:p>
            <a:r>
              <a:rPr lang="en-US">
                <a:solidFill>
                  <a:schemeClr val="bg1"/>
                </a:solidFill>
              </a:rPr>
              <a:t>3 UN Plaza, New York, NY, 10017</a:t>
            </a:r>
          </a:p>
          <a:p>
            <a:endParaRPr lang="en-US">
              <a:solidFill>
                <a:schemeClr val="bg1"/>
              </a:solidFill>
            </a:endParaRPr>
          </a:p>
          <a:p>
            <a:r>
              <a:rPr lang="en-US">
                <a:solidFill>
                  <a:schemeClr val="bg1"/>
                </a:solidFill>
              </a:rPr>
              <a:t>data.unicef.org</a:t>
            </a:r>
          </a:p>
          <a:p>
            <a:endParaRPr lang="en-US">
              <a:solidFill>
                <a:schemeClr val="bg1"/>
              </a:solidFill>
            </a:endParaRPr>
          </a:p>
          <a:p>
            <a:r>
              <a:rPr lang="en-US">
                <a:solidFill>
                  <a:schemeClr val="bg1"/>
                </a:solidFill>
              </a:rPr>
              <a:t>For more information contact:</a:t>
            </a:r>
          </a:p>
          <a:p>
            <a:r>
              <a:rPr lang="en-US">
                <a:solidFill>
                  <a:schemeClr val="bg1"/>
                </a:solidFill>
              </a:rPr>
              <a:t>data@unicef.org</a:t>
            </a:r>
          </a:p>
        </p:txBody>
      </p:sp>
      <p:pic>
        <p:nvPicPr>
          <p:cNvPr id="3" name="Picture 2">
            <a:extLst>
              <a:ext uri="{FF2B5EF4-FFF2-40B4-BE49-F238E27FC236}">
                <a16:creationId xmlns:a16="http://schemas.microsoft.com/office/drawing/2014/main" id="{D91A96F8-8239-C04D-894E-17F6279B8C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99614" y="5763298"/>
            <a:ext cx="4343400" cy="904202"/>
          </a:xfrm>
          <a:prstGeom prst="rect">
            <a:avLst/>
          </a:prstGeom>
        </p:spPr>
      </p:pic>
    </p:spTree>
    <p:extLst>
      <p:ext uri="{BB962C8B-B14F-4D97-AF65-F5344CB8AC3E}">
        <p14:creationId xmlns:p14="http://schemas.microsoft.com/office/powerpoint/2010/main" val="212512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B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51658C-F296-C948-BE87-D349D33539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0600" y="838200"/>
            <a:ext cx="4800600" cy="4800600"/>
          </a:xfrm>
          <a:prstGeom prst="rect">
            <a:avLst/>
          </a:prstGeom>
        </p:spPr>
      </p:pic>
      <p:sp>
        <p:nvSpPr>
          <p:cNvPr id="5" name="Rectangle 4"/>
          <p:cNvSpPr/>
          <p:nvPr/>
        </p:nvSpPr>
        <p:spPr>
          <a:xfrm>
            <a:off x="6781800" y="1676400"/>
            <a:ext cx="3657600" cy="2862322"/>
          </a:xfrm>
          <a:prstGeom prst="rect">
            <a:avLst/>
          </a:prstGeom>
        </p:spPr>
        <p:txBody>
          <a:bodyPr wrap="square">
            <a:spAutoFit/>
          </a:bodyPr>
          <a:lstStyle/>
          <a:p>
            <a:r>
              <a:rPr lang="en-US" sz="2000" b="1">
                <a:solidFill>
                  <a:schemeClr val="bg1"/>
                </a:solidFill>
              </a:rPr>
              <a:t>Stunting</a:t>
            </a:r>
            <a:r>
              <a:rPr lang="en-US" sz="2000">
                <a:solidFill>
                  <a:schemeClr val="bg1"/>
                </a:solidFill>
              </a:rPr>
              <a:t> refers to a child who is too short for his or her age. These children can suffer severe irreversible physical and cognitive damage that accompanies stunted growth. The devastating effects of stunting can last a lifetime and even affect the next generation.</a:t>
            </a:r>
          </a:p>
        </p:txBody>
      </p:sp>
    </p:spTree>
    <p:extLst>
      <p:ext uri="{BB962C8B-B14F-4D97-AF65-F5344CB8AC3E}">
        <p14:creationId xmlns:p14="http://schemas.microsoft.com/office/powerpoint/2010/main" val="196819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6E994E26-65A9-487F-A908-D79D4CAD8826">
            <a:extLst>
              <a:ext uri="{FF2B5EF4-FFF2-40B4-BE49-F238E27FC236}">
                <a16:creationId xmlns:a16="http://schemas.microsoft.com/office/drawing/2014/main" id="{0F1A2A1A-6A25-1241-9739-EA89E58630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51489" y="1671487"/>
            <a:ext cx="9517521" cy="48050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A78A0B-247A-0E4F-A00F-B8AC6159334E}"/>
              </a:ext>
            </a:extLst>
          </p:cNvPr>
          <p:cNvSpPr/>
          <p:nvPr/>
        </p:nvSpPr>
        <p:spPr>
          <a:xfrm>
            <a:off x="9525000" y="2045332"/>
            <a:ext cx="2306152" cy="738664"/>
          </a:xfrm>
          <a:prstGeom prst="rect">
            <a:avLst/>
          </a:prstGeom>
        </p:spPr>
        <p:txBody>
          <a:bodyPr wrap="square">
            <a:spAutoFit/>
          </a:bodyPr>
          <a:lstStyle/>
          <a:p>
            <a:pPr>
              <a:spcAft>
                <a:spcPts val="600"/>
              </a:spcAft>
            </a:pPr>
            <a:r>
              <a:rPr lang="en-US" sz="1400">
                <a:solidFill>
                  <a:schemeClr val="tx1">
                    <a:lumMod val="65000"/>
                    <a:lumOff val="35000"/>
                  </a:schemeClr>
                </a:solidFill>
                <a:latin typeface="+mj-lt"/>
              </a:rPr>
              <a:t>Percentage of stunted children under 5, by country and UNICEF region, 2019</a:t>
            </a:r>
          </a:p>
        </p:txBody>
      </p:sp>
      <p:sp>
        <p:nvSpPr>
          <p:cNvPr id="10" name="Rectangle 9">
            <a:extLst>
              <a:ext uri="{FF2B5EF4-FFF2-40B4-BE49-F238E27FC236}">
                <a16:creationId xmlns:a16="http://schemas.microsoft.com/office/drawing/2014/main" id="{71D52F3C-0077-A54B-8ADB-53DA97001C09}"/>
              </a:ext>
            </a:extLst>
          </p:cNvPr>
          <p:cNvSpPr/>
          <p:nvPr/>
        </p:nvSpPr>
        <p:spPr>
          <a:xfrm>
            <a:off x="0" y="0"/>
            <a:ext cx="12192000" cy="1234440"/>
          </a:xfrm>
          <a:prstGeom prst="rect">
            <a:avLst/>
          </a:prstGeom>
          <a:solidFill>
            <a:srgbClr val="56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BCC163-00C4-B34F-88BE-33B25432F708}"/>
              </a:ext>
            </a:extLst>
          </p:cNvPr>
          <p:cNvSpPr txBox="1"/>
          <p:nvPr/>
        </p:nvSpPr>
        <p:spPr>
          <a:xfrm>
            <a:off x="342900" y="279197"/>
            <a:ext cx="10934700" cy="923330"/>
          </a:xfrm>
          <a:prstGeom prst="rect">
            <a:avLst/>
          </a:prstGeom>
          <a:noFill/>
        </p:spPr>
        <p:txBody>
          <a:bodyPr wrap="square" rtlCol="0">
            <a:spAutoFit/>
          </a:bodyPr>
          <a:lstStyle/>
          <a:p>
            <a:r>
              <a:rPr lang="en-US">
                <a:solidFill>
                  <a:schemeClr val="bg1"/>
                </a:solidFill>
                <a:latin typeface="+mj-lt"/>
              </a:rPr>
              <a:t>STUNTING</a:t>
            </a:r>
          </a:p>
          <a:p>
            <a:r>
              <a:rPr lang="en-US" sz="3600">
                <a:solidFill>
                  <a:schemeClr val="bg1"/>
                </a:solidFill>
              </a:rPr>
              <a:t>Prevalence by country and UNICEF region, 2019</a:t>
            </a:r>
          </a:p>
        </p:txBody>
      </p:sp>
      <p:pic>
        <p:nvPicPr>
          <p:cNvPr id="2" name="Picture 1">
            <a:extLst>
              <a:ext uri="{FF2B5EF4-FFF2-40B4-BE49-F238E27FC236}">
                <a16:creationId xmlns:a16="http://schemas.microsoft.com/office/drawing/2014/main" id="{5D97DB74-F3AC-5A41-8644-BC0A1A69A9C5}"/>
              </a:ext>
            </a:extLst>
          </p:cNvPr>
          <p:cNvPicPr>
            <a:picLocks noChangeAspect="1"/>
          </p:cNvPicPr>
          <p:nvPr/>
        </p:nvPicPr>
        <p:blipFill>
          <a:blip r:embed="rId4"/>
          <a:stretch>
            <a:fillRect/>
          </a:stretch>
        </p:blipFill>
        <p:spPr>
          <a:xfrm>
            <a:off x="510618" y="1731433"/>
            <a:ext cx="698500" cy="698500"/>
          </a:xfrm>
          <a:prstGeom prst="rect">
            <a:avLst/>
          </a:prstGeom>
        </p:spPr>
      </p:pic>
    </p:spTree>
    <p:extLst>
      <p:ext uri="{BB962C8B-B14F-4D97-AF65-F5344CB8AC3E}">
        <p14:creationId xmlns:p14="http://schemas.microsoft.com/office/powerpoint/2010/main" val="2569641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69" name="758776CF-975D-4FBC-ACDE-03CD5AF53ECC"/>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9950"/>
          <a:stretch/>
        </p:blipFill>
        <p:spPr bwMode="auto">
          <a:xfrm>
            <a:off x="152400" y="1676400"/>
            <a:ext cx="9296401" cy="4271319"/>
          </a:xfrm>
          <a:prstGeom prst="rect">
            <a:avLst/>
          </a:prstGeom>
          <a:extLst>
            <a:ext uri="{909E8E84-426E-40DD-AFC4-6F175D3DCCD1}">
              <a14:hiddenFill xmlns:a14="http://schemas.microsoft.com/office/drawing/2010/main">
                <a:solidFill>
                  <a:srgbClr val="FFFFFF"/>
                </a:solidFill>
              </a14:hiddenFill>
            </a:ext>
          </a:extLst>
        </p:spPr>
      </p:pic>
      <p:sp>
        <p:nvSpPr>
          <p:cNvPr id="10" name="Rectangle 9"/>
          <p:cNvSpPr/>
          <p:nvPr/>
        </p:nvSpPr>
        <p:spPr>
          <a:xfrm>
            <a:off x="9220200" y="2057400"/>
            <a:ext cx="2590800" cy="738664"/>
          </a:xfrm>
          <a:prstGeom prst="rect">
            <a:avLst/>
          </a:prstGeom>
        </p:spPr>
        <p:txBody>
          <a:bodyPr wrap="square">
            <a:spAutoFit/>
          </a:bodyPr>
          <a:lstStyle/>
          <a:p>
            <a:pPr>
              <a:spcAft>
                <a:spcPts val="600"/>
              </a:spcAft>
            </a:pPr>
            <a:r>
              <a:rPr lang="en-US" sz="1400">
                <a:solidFill>
                  <a:schemeClr val="tx1">
                    <a:lumMod val="65000"/>
                    <a:lumOff val="35000"/>
                  </a:schemeClr>
                </a:solidFill>
                <a:latin typeface="+mj-lt"/>
              </a:rPr>
              <a:t>Trends in the percentage of stunted children under 5, by UNICEF region, 2000 and 2019</a:t>
            </a:r>
          </a:p>
        </p:txBody>
      </p:sp>
      <p:sp>
        <p:nvSpPr>
          <p:cNvPr id="8" name="Rectangle 7">
            <a:extLst>
              <a:ext uri="{FF2B5EF4-FFF2-40B4-BE49-F238E27FC236}">
                <a16:creationId xmlns:a16="http://schemas.microsoft.com/office/drawing/2014/main" id="{BE54E957-62F5-1E40-98C3-552418F14EA8}"/>
              </a:ext>
            </a:extLst>
          </p:cNvPr>
          <p:cNvSpPr/>
          <p:nvPr/>
        </p:nvSpPr>
        <p:spPr>
          <a:xfrm>
            <a:off x="0" y="0"/>
            <a:ext cx="12192000" cy="1234440"/>
          </a:xfrm>
          <a:prstGeom prst="rect">
            <a:avLst/>
          </a:prstGeom>
          <a:solidFill>
            <a:srgbClr val="56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20F351-D287-FC4E-B60E-EEE5E8A2B171}"/>
              </a:ext>
            </a:extLst>
          </p:cNvPr>
          <p:cNvSpPr txBox="1"/>
          <p:nvPr/>
        </p:nvSpPr>
        <p:spPr>
          <a:xfrm>
            <a:off x="342900" y="279197"/>
            <a:ext cx="10858500" cy="923330"/>
          </a:xfrm>
          <a:prstGeom prst="rect">
            <a:avLst/>
          </a:prstGeom>
          <a:noFill/>
        </p:spPr>
        <p:txBody>
          <a:bodyPr wrap="square" rtlCol="0">
            <a:spAutoFit/>
          </a:bodyPr>
          <a:lstStyle/>
          <a:p>
            <a:r>
              <a:rPr lang="en-US">
                <a:solidFill>
                  <a:schemeClr val="bg1"/>
                </a:solidFill>
                <a:latin typeface="+mj-lt"/>
              </a:rPr>
              <a:t>STUNTING</a:t>
            </a:r>
          </a:p>
          <a:p>
            <a:r>
              <a:rPr lang="en-US" sz="3600">
                <a:solidFill>
                  <a:schemeClr val="bg1"/>
                </a:solidFill>
              </a:rPr>
              <a:t>Prevalence trends by UNICEF region, 2000 and 2019</a:t>
            </a:r>
          </a:p>
        </p:txBody>
      </p:sp>
    </p:spTree>
    <p:extLst>
      <p:ext uri="{BB962C8B-B14F-4D97-AF65-F5344CB8AC3E}">
        <p14:creationId xmlns:p14="http://schemas.microsoft.com/office/powerpoint/2010/main" val="1470848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886968"/>
          </a:xfrm>
          <a:prstGeom prst="rect">
            <a:avLst/>
          </a:prstGeom>
          <a:solidFill>
            <a:srgbClr val="39B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5620" y="5643187"/>
            <a:ext cx="9395717" cy="307777"/>
          </a:xfrm>
          <a:prstGeom prst="rect">
            <a:avLst/>
          </a:prstGeom>
        </p:spPr>
        <p:txBody>
          <a:bodyPr wrap="square">
            <a:spAutoFit/>
          </a:bodyPr>
          <a:lstStyle/>
          <a:p>
            <a:pPr>
              <a:spcAft>
                <a:spcPts val="300"/>
              </a:spcAft>
            </a:pPr>
            <a:r>
              <a:rPr lang="en-US" sz="1400">
                <a:solidFill>
                  <a:schemeClr val="tx1">
                    <a:lumMod val="65000"/>
                    <a:lumOff val="35000"/>
                  </a:schemeClr>
                </a:solidFill>
                <a:latin typeface="+mj-lt"/>
              </a:rPr>
              <a:t>Trends in the percentage of stunted children under 5, by UNICEF region, 2000–2019</a:t>
            </a:r>
          </a:p>
        </p:txBody>
      </p:sp>
      <p:sp>
        <p:nvSpPr>
          <p:cNvPr id="8" name="Rectangle 7">
            <a:extLst>
              <a:ext uri="{FF2B5EF4-FFF2-40B4-BE49-F238E27FC236}">
                <a16:creationId xmlns:a16="http://schemas.microsoft.com/office/drawing/2014/main" id="{6CD138E1-42F4-004A-868A-D257903707AB}"/>
              </a:ext>
            </a:extLst>
          </p:cNvPr>
          <p:cNvSpPr/>
          <p:nvPr/>
        </p:nvSpPr>
        <p:spPr>
          <a:xfrm>
            <a:off x="0" y="11575"/>
            <a:ext cx="12192000" cy="1234440"/>
          </a:xfrm>
          <a:prstGeom prst="rect">
            <a:avLst/>
          </a:prstGeom>
          <a:solidFill>
            <a:srgbClr val="56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5D95C5B-ABB9-2C4B-AA8C-3723222F13F7}"/>
              </a:ext>
            </a:extLst>
          </p:cNvPr>
          <p:cNvSpPr txBox="1"/>
          <p:nvPr/>
        </p:nvSpPr>
        <p:spPr>
          <a:xfrm>
            <a:off x="342900" y="279197"/>
            <a:ext cx="10325100" cy="923330"/>
          </a:xfrm>
          <a:prstGeom prst="rect">
            <a:avLst/>
          </a:prstGeom>
          <a:noFill/>
        </p:spPr>
        <p:txBody>
          <a:bodyPr wrap="square" rtlCol="0">
            <a:spAutoFit/>
          </a:bodyPr>
          <a:lstStyle/>
          <a:p>
            <a:r>
              <a:rPr lang="en-US">
                <a:solidFill>
                  <a:schemeClr val="bg1"/>
                </a:solidFill>
                <a:latin typeface="+mj-lt"/>
              </a:rPr>
              <a:t>STUNTING</a:t>
            </a:r>
          </a:p>
          <a:p>
            <a:r>
              <a:rPr lang="en-US" sz="3600">
                <a:solidFill>
                  <a:schemeClr val="bg1"/>
                </a:solidFill>
              </a:rPr>
              <a:t>Prevalence trends by UNICEF region, 2000–2019</a:t>
            </a:r>
          </a:p>
        </p:txBody>
      </p:sp>
      <p:grpSp>
        <p:nvGrpSpPr>
          <p:cNvPr id="2" name="Group 1">
            <a:extLst>
              <a:ext uri="{FF2B5EF4-FFF2-40B4-BE49-F238E27FC236}">
                <a16:creationId xmlns:a16="http://schemas.microsoft.com/office/drawing/2014/main" id="{8D1AAF10-50FD-0D4D-B93D-81FF6DDC484C}"/>
              </a:ext>
            </a:extLst>
          </p:cNvPr>
          <p:cNvGrpSpPr/>
          <p:nvPr/>
        </p:nvGrpSpPr>
        <p:grpSpPr>
          <a:xfrm>
            <a:off x="525620" y="1752600"/>
            <a:ext cx="11140759" cy="3601201"/>
            <a:chOff x="525620" y="1752600"/>
            <a:chExt cx="11140759" cy="3601201"/>
          </a:xfrm>
        </p:grpSpPr>
        <p:pic>
          <p:nvPicPr>
            <p:cNvPr id="4" name="Picture 3">
              <a:extLst>
                <a:ext uri="{FF2B5EF4-FFF2-40B4-BE49-F238E27FC236}">
                  <a16:creationId xmlns:a16="http://schemas.microsoft.com/office/drawing/2014/main" id="{D30B1A15-9D74-FB45-A143-641564125E8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5620" y="1752600"/>
              <a:ext cx="11140759" cy="3601201"/>
            </a:xfrm>
            <a:prstGeom prst="rect">
              <a:avLst/>
            </a:prstGeom>
          </p:spPr>
        </p:pic>
        <p:sp>
          <p:nvSpPr>
            <p:cNvPr id="7" name="TextBox 6">
              <a:extLst>
                <a:ext uri="{FF2B5EF4-FFF2-40B4-BE49-F238E27FC236}">
                  <a16:creationId xmlns:a16="http://schemas.microsoft.com/office/drawing/2014/main" id="{2F2D7121-D49C-EA4F-BC1A-793A7DB580E4}"/>
                </a:ext>
              </a:extLst>
            </p:cNvPr>
            <p:cNvSpPr txBox="1"/>
            <p:nvPr/>
          </p:nvSpPr>
          <p:spPr>
            <a:xfrm rot="16200000">
              <a:off x="-227630" y="3298974"/>
              <a:ext cx="1900238" cy="215444"/>
            </a:xfrm>
            <a:prstGeom prst="rect">
              <a:avLst/>
            </a:prstGeom>
            <a:solidFill>
              <a:schemeClr val="bg1"/>
            </a:solidFill>
          </p:spPr>
          <p:txBody>
            <a:bodyPr wrap="square" rtlCol="0">
              <a:spAutoFit/>
            </a:bodyPr>
            <a:lstStyle/>
            <a:p>
              <a:pPr algn="ctr"/>
              <a:r>
                <a:rPr lang="en-US" sz="800">
                  <a:solidFill>
                    <a:schemeClr val="tx1">
                      <a:lumMod val="65000"/>
                      <a:lumOff val="35000"/>
                    </a:schemeClr>
                  </a:solidFill>
                </a:rPr>
                <a:t>Percentage</a:t>
              </a:r>
            </a:p>
          </p:txBody>
        </p:sp>
      </p:grpSp>
    </p:spTree>
    <p:extLst>
      <p:ext uri="{BB962C8B-B14F-4D97-AF65-F5344CB8AC3E}">
        <p14:creationId xmlns:p14="http://schemas.microsoft.com/office/powerpoint/2010/main" val="4117729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80" y="0"/>
            <a:ext cx="12192000" cy="1234440"/>
          </a:xfrm>
          <a:prstGeom prst="rect">
            <a:avLst/>
          </a:prstGeom>
          <a:solidFill>
            <a:srgbClr val="56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EC7DC1-FF2D-A24B-817F-054AA2845D3A}"/>
              </a:ext>
            </a:extLst>
          </p:cNvPr>
          <p:cNvSpPr txBox="1"/>
          <p:nvPr/>
        </p:nvSpPr>
        <p:spPr>
          <a:xfrm>
            <a:off x="388585" y="305956"/>
            <a:ext cx="11555559" cy="923330"/>
          </a:xfrm>
          <a:prstGeom prst="rect">
            <a:avLst/>
          </a:prstGeom>
          <a:noFill/>
        </p:spPr>
        <p:txBody>
          <a:bodyPr wrap="square" rtlCol="0">
            <a:spAutoFit/>
          </a:bodyPr>
          <a:lstStyle/>
          <a:p>
            <a:r>
              <a:rPr lang="en-US">
                <a:solidFill>
                  <a:schemeClr val="bg1"/>
                </a:solidFill>
                <a:latin typeface="+mj-lt"/>
              </a:rPr>
              <a:t>STUNTING</a:t>
            </a:r>
          </a:p>
          <a:p>
            <a:r>
              <a:rPr lang="en-US" sz="3600">
                <a:solidFill>
                  <a:schemeClr val="bg1"/>
                </a:solidFill>
              </a:rPr>
              <a:t>Numbers affected by UNICEF region, 2019</a:t>
            </a:r>
          </a:p>
        </p:txBody>
      </p:sp>
      <p:pic>
        <p:nvPicPr>
          <p:cNvPr id="7" name="46A0D683-ACD3-4078-A2E5-0B325ADA6B4C">
            <a:extLst>
              <a:ext uri="{FF2B5EF4-FFF2-40B4-BE49-F238E27FC236}">
                <a16:creationId xmlns:a16="http://schemas.microsoft.com/office/drawing/2014/main" id="{907B2FDA-66D8-B646-AD14-A2B24EAAB7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227536" y="1592345"/>
            <a:ext cx="8842373" cy="4672854"/>
          </a:xfrm>
          <a:prstGeom prst="rect">
            <a:avLst/>
          </a:prstGeom>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AC41B92-505F-F740-83CC-01407F44E46D}"/>
              </a:ext>
            </a:extLst>
          </p:cNvPr>
          <p:cNvSpPr/>
          <p:nvPr/>
        </p:nvSpPr>
        <p:spPr>
          <a:xfrm>
            <a:off x="9220200" y="2057400"/>
            <a:ext cx="2723944" cy="931024"/>
          </a:xfrm>
          <a:prstGeom prst="rect">
            <a:avLst/>
          </a:prstGeom>
        </p:spPr>
        <p:txBody>
          <a:bodyPr wrap="square">
            <a:spAutoFit/>
          </a:bodyPr>
          <a:lstStyle/>
          <a:p>
            <a:pPr>
              <a:spcAft>
                <a:spcPts val="300"/>
              </a:spcAft>
            </a:pPr>
            <a:r>
              <a:rPr lang="en-US" sz="1400">
                <a:solidFill>
                  <a:schemeClr val="tx1">
                    <a:lumMod val="65000"/>
                    <a:lumOff val="35000"/>
                  </a:schemeClr>
                </a:solidFill>
                <a:latin typeface="+mj-lt"/>
              </a:rPr>
              <a:t>Number (millions) of stunted children under 5, by UNICEF region, 2019</a:t>
            </a:r>
          </a:p>
          <a:p>
            <a:endParaRPr lang="en-US" sz="1000">
              <a:solidFill>
                <a:schemeClr val="bg1">
                  <a:lumMod val="50000"/>
                </a:schemeClr>
              </a:solidFill>
            </a:endParaRPr>
          </a:p>
        </p:txBody>
      </p:sp>
      <p:pic>
        <p:nvPicPr>
          <p:cNvPr id="2" name="Picture 1">
            <a:extLst>
              <a:ext uri="{FF2B5EF4-FFF2-40B4-BE49-F238E27FC236}">
                <a16:creationId xmlns:a16="http://schemas.microsoft.com/office/drawing/2014/main" id="{FD4FEAA9-9796-8449-8EBC-19F1ADCBC677}"/>
              </a:ext>
            </a:extLst>
          </p:cNvPr>
          <p:cNvPicPr>
            <a:picLocks noChangeAspect="1"/>
          </p:cNvPicPr>
          <p:nvPr/>
        </p:nvPicPr>
        <p:blipFill>
          <a:blip r:embed="rId4"/>
          <a:stretch>
            <a:fillRect/>
          </a:stretch>
        </p:blipFill>
        <p:spPr>
          <a:xfrm>
            <a:off x="388585" y="1655059"/>
            <a:ext cx="889000" cy="889000"/>
          </a:xfrm>
          <a:prstGeom prst="rect">
            <a:avLst/>
          </a:prstGeom>
        </p:spPr>
      </p:pic>
    </p:spTree>
    <p:extLst>
      <p:ext uri="{BB962C8B-B14F-4D97-AF65-F5344CB8AC3E}">
        <p14:creationId xmlns:p14="http://schemas.microsoft.com/office/powerpoint/2010/main" val="1788534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348072D-FC1C-4BB0-94F3-8D2CA37427C1" xsi:nil="true"/>
    <LikesCount xmlns="http://schemas.microsoft.com/sharepoint/v3" xsi:nil="true"/>
    <RatedBy xmlns="http://schemas.microsoft.com/sharepoint/v3">
      <UserInfo>
        <DisplayName/>
        <AccountId xsi:nil="true"/>
        <AccountType/>
      </UserInfo>
    </RatedBy>
    <TaxCatchAll xmlns="ca283e0b-db31-4043-a2ef-b80661bf084a"/>
    <TaxKeywordTaxHTField xmlns="a8a9630b-75d6-4764-bb6e-6771892ef157">
      <Terms xmlns="http://schemas.microsoft.com/office/infopath/2007/PartnerControls"/>
    </TaxKeywordTaxHTField>
    <Ratings xmlns="http://schemas.microsoft.com/sharepoint/v3" xsi:nil="true"/>
    <LikedBy xmlns="http://schemas.microsoft.com/sharepoint/v3">
      <UserInfo>
        <DisplayName/>
        <AccountId xsi:nil="true"/>
        <AccountType/>
      </UserInfo>
    </LikedBy>
    <_ip_UnifiedCompliancePolicyUIAction xmlns="http://schemas.microsoft.com/sharepoint/v3" xsi:nil="true"/>
    <Sections xmlns="8348072D-FC1C-4BB0-94F3-8D2CA37427C1">Operations</Sections>
    <l6b2837fcac34612883c5c2551f042cf xmlns="8348072d-fc1c-4bb0-94f3-8d2ca37427c1">
      <Terms xmlns="http://schemas.microsoft.com/office/infopath/2007/PartnerControls"/>
    </l6b2837fcac34612883c5c2551f042cf>
    <of6591d96a2d495a8a78b6aec7f98a39 xmlns="8348072d-fc1c-4bb0-94f3-8d2ca37427c1">
      <Terms xmlns="http://schemas.microsoft.com/office/infopath/2007/PartnerControls"/>
    </of6591d96a2d495a8a78b6aec7f98a39>
    <_ip_UnifiedCompliancePolicyProperties xmlns="http://schemas.microsoft.com/sharepoint/v3" xsi:nil="true"/>
    <SharedWithUsers xmlns="7008184e-86ea-4817-a7e6-1f697f1c90c0">
      <UserInfo>
        <DisplayName>Chika Hayashi</DisplayName>
        <AccountId>857</AccountId>
        <AccountType/>
      </UserInfo>
      <UserInfo>
        <DisplayName>Richard Kumapley</DisplayName>
        <AccountId>451</AccountId>
        <AccountType/>
      </UserInfo>
      <UserInfo>
        <DisplayName>Julia Krasevec</DisplayName>
        <AccountId>474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535BC8A68F244D93E50F0709C9FB64" ma:contentTypeVersion="" ma:contentTypeDescription="Create a new document." ma:contentTypeScope="" ma:versionID="d1c678dc16a6f0131700bd58d0fff337">
  <xsd:schema xmlns:xsd="http://www.w3.org/2001/XMLSchema" xmlns:xs="http://www.w3.org/2001/XMLSchema" xmlns:p="http://schemas.microsoft.com/office/2006/metadata/properties" xmlns:ns1="http://schemas.microsoft.com/sharepoint/v3" xmlns:ns2="8348072D-FC1C-4BB0-94F3-8D2CA37427C1" xmlns:ns3="8348072d-fc1c-4bb0-94f3-8d2ca37427c1" xmlns:ns4="ca283e0b-db31-4043-a2ef-b80661bf084a" xmlns:ns5="7008184e-86ea-4817-a7e6-1f697f1c90c0" xmlns:ns6="a8a9630b-75d6-4764-bb6e-6771892ef157" targetNamespace="http://schemas.microsoft.com/office/2006/metadata/properties" ma:root="true" ma:fieldsID="b15421b5876271cdba1c71f8fd48ee80" ns1:_="" ns2:_="" ns3:_="" ns4:_="" ns5:_="" ns6:_="">
    <xsd:import namespace="http://schemas.microsoft.com/sharepoint/v3"/>
    <xsd:import namespace="8348072D-FC1C-4BB0-94F3-8D2CA37427C1"/>
    <xsd:import namespace="8348072d-fc1c-4bb0-94f3-8d2ca37427c1"/>
    <xsd:import namespace="ca283e0b-db31-4043-a2ef-b80661bf084a"/>
    <xsd:import namespace="7008184e-86ea-4817-a7e6-1f697f1c90c0"/>
    <xsd:import namespace="a8a9630b-75d6-4764-bb6e-6771892ef157"/>
    <xsd:element name="properties">
      <xsd:complexType>
        <xsd:sequence>
          <xsd:element name="documentManagement">
            <xsd:complexType>
              <xsd:all>
                <xsd:element ref="ns1:AverageRating" minOccurs="0"/>
                <xsd:element ref="ns1:RatingCount" minOccurs="0"/>
                <xsd:element ref="ns1:RatedBy" minOccurs="0"/>
                <xsd:element ref="ns1:Ratings" minOccurs="0"/>
                <xsd:element ref="ns1:LikesCount" minOccurs="0"/>
                <xsd:element ref="ns1:LikedBy" minOccurs="0"/>
                <xsd:element ref="ns2:Description0" minOccurs="0"/>
                <xsd:element ref="ns2:Sections"/>
                <xsd:element ref="ns3:of6591d96a2d495a8a78b6aec7f98a39" minOccurs="0"/>
                <xsd:element ref="ns4:TaxCatchAll" minOccurs="0"/>
                <xsd:element ref="ns3:l6b2837fcac34612883c5c2551f042cf" minOccurs="0"/>
                <xsd:element ref="ns5:SharedWithUsers" minOccurs="0"/>
                <xsd:element ref="ns5:SharedWithDetails" minOccurs="0"/>
                <xsd:element ref="ns6:TaxKeywordTaxHTField"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8" nillable="true" ma:displayName="Rating (0-5)" ma:decimals="2" ma:description="Average value of all the ratings that have been submitted" ma:internalName="AverageRating" ma:readOnly="true">
      <xsd:simpleType>
        <xsd:restriction base="dms:Number"/>
      </xsd:simpleType>
    </xsd:element>
    <xsd:element name="RatingCount" ma:index="9" nillable="true" ma:displayName="Number of Ratings" ma:decimals="0" ma:description="Number of ratings submitted" ma:internalName="RatingCount" ma:readOnly="true">
      <xsd:simpleType>
        <xsd:restriction base="dms:Number"/>
      </xsd:simpleType>
    </xsd:element>
    <xsd:element name="RatedBy" ma:index="10"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1" nillable="true" ma:displayName="User ratings" ma:description="User ratings for the item" ma:hidden="true" ma:internalName="Ratings">
      <xsd:simpleType>
        <xsd:restriction base="dms:Note"/>
      </xsd:simpleType>
    </xsd:element>
    <xsd:element name="LikesCount" ma:index="12" nillable="true" ma:displayName="Number of Likes" ma:internalName="LikesCount">
      <xsd:simpleType>
        <xsd:restriction base="dms:Unknown"/>
      </xsd:simpleType>
    </xsd:element>
    <xsd:element name="LikedBy" ma:index="13"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ip_UnifiedCompliancePolicyProperties" ma:index="25" nillable="true" ma:displayName="Unified Compliance Policy Properties" ma:description="" ma:hidden="true" ma:internalName="_ip_UnifiedCompliancePolicyProperties">
      <xsd:simpleType>
        <xsd:restriction base="dms:Note"/>
      </xsd:simpleType>
    </xsd:element>
    <xsd:element name="_ip_UnifiedCompliancePolicyUIAction" ma:index="2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48072D-FC1C-4BB0-94F3-8D2CA37427C1" elementFormDefault="qualified">
    <xsd:import namespace="http://schemas.microsoft.com/office/2006/documentManagement/types"/>
    <xsd:import namespace="http://schemas.microsoft.com/office/infopath/2007/PartnerControls"/>
    <xsd:element name="Description0" ma:index="14" nillable="true" ma:displayName="Description" ma:internalName="Description0">
      <xsd:simpleType>
        <xsd:restriction base="dms:Note">
          <xsd:maxLength value="255"/>
        </xsd:restriction>
      </xsd:simpleType>
    </xsd:element>
    <xsd:element name="Sections" ma:index="15" ma:displayName="Sections" ma:default="Operations" ma:format="Dropdown" ma:internalName="Sections">
      <xsd:simpleType>
        <xsd:restriction base="dms:Choice">
          <xsd:enumeration value="Operations"/>
          <xsd:enumeration value="Finance"/>
          <xsd:enumeration value="Programme"/>
        </xsd:restriction>
      </xsd:simpleType>
    </xsd:element>
  </xsd:schema>
  <xsd:schema xmlns:xsd="http://www.w3.org/2001/XMLSchema" xmlns:xs="http://www.w3.org/2001/XMLSchema" xmlns:dms="http://schemas.microsoft.com/office/2006/documentManagement/types" xmlns:pc="http://schemas.microsoft.com/office/infopath/2007/PartnerControls" targetNamespace="8348072d-fc1c-4bb0-94f3-8d2ca37427c1" elementFormDefault="qualified">
    <xsd:import namespace="http://schemas.microsoft.com/office/2006/documentManagement/types"/>
    <xsd:import namespace="http://schemas.microsoft.com/office/infopath/2007/PartnerControls"/>
    <xsd:element name="of6591d96a2d495a8a78b6aec7f98a39" ma:index="17" nillable="true" ma:taxonomy="true" ma:internalName="of6591d96a2d495a8a78b6aec7f98a39" ma:taxonomyFieldName="Document_x0020_Type" ma:displayName="Document Type" ma:default="" ma:fieldId="{8f6591d9-6a2d-495a-8a78-b6aec7f98a39}" ma:sspId="73f51738-d318-4883-9d64-4f0bd0ccc55e" ma:termSetId="c3910003-04ad-4f11-ac73-8b387f826935" ma:anchorId="00000000-0000-0000-0000-000000000000" ma:open="false" ma:isKeyword="false">
      <xsd:complexType>
        <xsd:sequence>
          <xsd:element ref="pc:Terms" minOccurs="0" maxOccurs="1"/>
        </xsd:sequence>
      </xsd:complexType>
    </xsd:element>
    <xsd:element name="l6b2837fcac34612883c5c2551f042cf" ma:index="20" nillable="true" ma:taxonomy="true" ma:internalName="l6b2837fcac34612883c5c2551f042cf" ma:taxonomyFieldName="Subject_x0028_s_x0029_" ma:displayName="Subject(s)" ma:default="" ma:fieldId="{56b2837f-cac3-4612-883c-5c2551f042cf}" ma:sspId="73f51738-d318-4883-9d64-4f0bd0ccc55e" ma:termSetId="488f4179-a003-4c99-94c6-da35f7899f82" ma:anchorId="00000000-0000-0000-0000-000000000000" ma:open="false" ma:isKeyword="false">
      <xsd:complexType>
        <xsd:sequence>
          <xsd:element ref="pc:Terms" minOccurs="0" maxOccurs="1"/>
        </xsd:sequence>
      </xsd:complexType>
    </xsd:element>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AutoTags" ma:index="29" nillable="true" ma:displayName="MediaServiceAutoTags" ma:description="" ma:internalName="MediaServiceAutoTags"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MediaServiceOCR"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ServiceLocation" ma:index="3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6ea8736-5878-4a17-b164-f11a1f2d044f}" ma:internalName="TaxCatchAll" ma:showField="CatchAllData" ma:web="a8a9630b-75d6-4764-bb6e-6771892ef1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008184e-86ea-4817-a7e6-1f697f1c90c0" elementFormDefault="qualified">
    <xsd:import namespace="http://schemas.microsoft.com/office/2006/documentManagement/types"/>
    <xsd:import namespace="http://schemas.microsoft.com/office/infopath/2007/PartnerControls"/>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a9630b-75d6-4764-bb6e-6771892ef157" elementFormDefault="qualified">
    <xsd:import namespace="http://schemas.microsoft.com/office/2006/documentManagement/types"/>
    <xsd:import namespace="http://schemas.microsoft.com/office/infopath/2007/PartnerControls"/>
    <xsd:element name="TaxKeywordTaxHTField" ma:index="24"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3053B2-140E-4A61-A38C-ACE7644660E2}">
  <ds:schemaRefs>
    <ds:schemaRef ds:uri="http://schemas.microsoft.com/sharepoint/v3/contenttype/forms"/>
  </ds:schemaRefs>
</ds:datastoreItem>
</file>

<file path=customXml/itemProps2.xml><?xml version="1.0" encoding="utf-8"?>
<ds:datastoreItem xmlns:ds="http://schemas.openxmlformats.org/officeDocument/2006/customXml" ds:itemID="{B1C5AB66-4B72-4B86-91CC-9A3B3EFF25A1}">
  <ds:schemaRefs>
    <ds:schemaRef ds:uri="http://purl.org/dc/dcmitype/"/>
    <ds:schemaRef ds:uri="http://purl.org/dc/elements/1.1/"/>
    <ds:schemaRef ds:uri="http://schemas.microsoft.com/office/infopath/2007/PartnerControls"/>
    <ds:schemaRef ds:uri="http://schemas.microsoft.com/office/2006/metadata/properties"/>
    <ds:schemaRef ds:uri="7008184e-86ea-4817-a7e6-1f697f1c90c0"/>
    <ds:schemaRef ds:uri="http://schemas.microsoft.com/office/2006/documentManagement/types"/>
    <ds:schemaRef ds:uri="http://schemas.openxmlformats.org/package/2006/metadata/core-properties"/>
    <ds:schemaRef ds:uri="a8a9630b-75d6-4764-bb6e-6771892ef157"/>
    <ds:schemaRef ds:uri="http://purl.org/dc/terms/"/>
    <ds:schemaRef ds:uri="ca283e0b-db31-4043-a2ef-b80661bf084a"/>
    <ds:schemaRef ds:uri="http://schemas.microsoft.com/sharepoint/v3"/>
    <ds:schemaRef ds:uri="8348072d-fc1c-4bb0-94f3-8d2ca37427c1"/>
    <ds:schemaRef ds:uri="8348072D-FC1C-4BB0-94F3-8D2CA37427C1"/>
    <ds:schemaRef ds:uri="http://www.w3.org/XML/1998/namespace"/>
  </ds:schemaRefs>
</ds:datastoreItem>
</file>

<file path=customXml/itemProps3.xml><?xml version="1.0" encoding="utf-8"?>
<ds:datastoreItem xmlns:ds="http://schemas.openxmlformats.org/officeDocument/2006/customXml" ds:itemID="{6569EA31-5F7E-4C09-BF24-FB6F2319BC24}">
  <ds:schemaRefs>
    <ds:schemaRef ds:uri="7008184e-86ea-4817-a7e6-1f697f1c90c0"/>
    <ds:schemaRef ds:uri="8348072D-FC1C-4BB0-94F3-8D2CA37427C1"/>
    <ds:schemaRef ds:uri="8348072d-fc1c-4bb0-94f3-8d2ca37427c1"/>
    <ds:schemaRef ds:uri="a8a9630b-75d6-4764-bb6e-6771892ef157"/>
    <ds:schemaRef ds:uri="ca283e0b-db31-4043-a2ef-b80661bf08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93</TotalTime>
  <Words>6612</Words>
  <Application>Microsoft Macintosh PowerPoint</Application>
  <PresentationFormat>Widescreen</PresentationFormat>
  <Paragraphs>314</Paragraphs>
  <Slides>45</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Franklin Gothic Book</vt:lpstr>
      <vt:lpstr>Franklin Gothic Medium</vt:lpstr>
      <vt:lpstr>Monotype Sorts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and Disclaimers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THE DATA  AND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Kumapley</dc:creator>
  <cp:lastModifiedBy>Nona Reuter</cp:lastModifiedBy>
  <cp:revision>12</cp:revision>
  <dcterms:created xsi:type="dcterms:W3CDTF">2018-05-10T15:55:33Z</dcterms:created>
  <dcterms:modified xsi:type="dcterms:W3CDTF">2020-08-05T22:13:39Z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Type">
    <vt:lpwstr/>
  </property>
  <property fmtid="{D5CDD505-2E9C-101B-9397-08002B2CF9AE}" pid="3" name="TaxKeyword">
    <vt:lpwstr/>
  </property>
  <property fmtid="{D5CDD505-2E9C-101B-9397-08002B2CF9AE}" pid="4" name="Subject(s)">
    <vt:lpwstr/>
  </property>
  <property fmtid="{D5CDD505-2E9C-101B-9397-08002B2CF9AE}" pid="5" name="ContentTypeId">
    <vt:lpwstr>0x01010034535BC8A68F244D93E50F0709C9FB64</vt:lpwstr>
  </property>
</Properties>
</file>