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87" r:id="rId5"/>
    <p:sldId id="288" r:id="rId6"/>
    <p:sldId id="334" r:id="rId7"/>
    <p:sldId id="335" r:id="rId8"/>
    <p:sldId id="326" r:id="rId9"/>
    <p:sldId id="327" r:id="rId10"/>
    <p:sldId id="310" r:id="rId11"/>
    <p:sldId id="328" r:id="rId12"/>
    <p:sldId id="291" r:id="rId13"/>
    <p:sldId id="265" r:id="rId14"/>
    <p:sldId id="337" r:id="rId15"/>
    <p:sldId id="259" r:id="rId16"/>
    <p:sldId id="260" r:id="rId17"/>
    <p:sldId id="292" r:id="rId18"/>
    <p:sldId id="264" r:id="rId19"/>
    <p:sldId id="261" r:id="rId20"/>
    <p:sldId id="262" r:id="rId21"/>
    <p:sldId id="263" r:id="rId22"/>
    <p:sldId id="294" r:id="rId23"/>
    <p:sldId id="266" r:id="rId24"/>
    <p:sldId id="336" r:id="rId25"/>
    <p:sldId id="258" r:id="rId26"/>
    <p:sldId id="257" r:id="rId27"/>
    <p:sldId id="329" r:id="rId28"/>
    <p:sldId id="289" r:id="rId29"/>
    <p:sldId id="298" r:id="rId30"/>
    <p:sldId id="332" r:id="rId31"/>
    <p:sldId id="331" r:id="rId32"/>
    <p:sldId id="316" r:id="rId33"/>
    <p:sldId id="333" r:id="rId34"/>
    <p:sldId id="338" r:id="rId35"/>
    <p:sldId id="281" r:id="rId36"/>
    <p:sldId id="319" r:id="rId37"/>
    <p:sldId id="321" r:id="rId38"/>
    <p:sldId id="322" r:id="rId39"/>
    <p:sldId id="33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06E4FA34-F40A-4C3E-A46A-647E63C41780}">
          <p14:sldIdLst>
            <p14:sldId id="287"/>
          </p14:sldIdLst>
        </p14:section>
        <p14:section name="Global Overview" id="{043E29AF-5EB6-45C6-A6C0-4034FE7C5DEB}">
          <p14:sldIdLst>
            <p14:sldId id="288"/>
            <p14:sldId id="334"/>
            <p14:sldId id="335"/>
            <p14:sldId id="326"/>
          </p14:sldIdLst>
        </p14:section>
        <p14:section name="Income Classifications" id="{6F99F4C6-8650-436C-B532-CE20A2586687}">
          <p14:sldIdLst>
            <p14:sldId id="327"/>
            <p14:sldId id="310"/>
            <p14:sldId id="328"/>
          </p14:sldIdLst>
        </p14:section>
        <p14:section name="Stunting" id="{3FCCAB53-1F9A-4B63-B246-E083EEF1FBD5}">
          <p14:sldIdLst>
            <p14:sldId id="291"/>
            <p14:sldId id="265"/>
            <p14:sldId id="337"/>
            <p14:sldId id="259"/>
            <p14:sldId id="260"/>
          </p14:sldIdLst>
        </p14:section>
        <p14:section name="Wasting" id="{CB2E6619-D037-423F-AD23-55AFA428B86B}">
          <p14:sldIdLst>
            <p14:sldId id="292"/>
            <p14:sldId id="264"/>
            <p14:sldId id="261"/>
            <p14:sldId id="262"/>
            <p14:sldId id="263"/>
          </p14:sldIdLst>
        </p14:section>
        <p14:section name="Overweight" id="{998EA298-A865-4F9D-9004-8153747553A1}">
          <p14:sldIdLst>
            <p14:sldId id="294"/>
            <p14:sldId id="266"/>
            <p14:sldId id="336"/>
            <p14:sldId id="258"/>
            <p14:sldId id="257"/>
          </p14:sldIdLst>
        </p14:section>
        <p14:section name="Methodology" id="{FE3AC736-7B9E-4701-85C7-8F99A4F54D9A}">
          <p14:sldIdLst>
            <p14:sldId id="329"/>
            <p14:sldId id="289"/>
            <p14:sldId id="298"/>
            <p14:sldId id="332"/>
            <p14:sldId id="331"/>
            <p14:sldId id="316"/>
            <p14:sldId id="333"/>
            <p14:sldId id="338"/>
            <p14:sldId id="281"/>
          </p14:sldIdLst>
        </p14:section>
        <p14:section name="Online Materials" id="{6C71A855-A2AD-4B8D-A07C-774961972814}">
          <p14:sldIdLst>
            <p14:sldId id="319"/>
            <p14:sldId id="321"/>
            <p14:sldId id="322"/>
          </p14:sldIdLst>
        </p14:section>
        <p14:section name="Contact Details" id="{4A83FA9A-1B44-422D-9F92-921FE23FB7A9}">
          <p14:sldIdLst>
            <p14:sldId id="330"/>
          </p14:sldIdLst>
        </p14:section>
      </p14:sectionLst>
    </p:ext>
    <p:ext uri="{EFAFB233-063F-42B5-8137-9DF3F51BA10A}">
      <p15:sldGuideLst xmlns:p15="http://schemas.microsoft.com/office/powerpoint/2012/main">
        <p15:guide id="2" pos="264" userDrawn="1">
          <p15:clr>
            <a:srgbClr val="A4A3A4"/>
          </p15:clr>
        </p15:guide>
        <p15:guide id="4" orient="horz"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890"/>
    <a:srgbClr val="373D41"/>
    <a:srgbClr val="D5D2D7"/>
    <a:srgbClr val="579C4B"/>
    <a:srgbClr val="A0CD4C"/>
    <a:srgbClr val="FDBA81"/>
    <a:srgbClr val="F36563"/>
    <a:srgbClr val="E44B95"/>
    <a:srgbClr val="038559"/>
    <a:srgbClr val="51BE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1D9CB-85FF-5348-8186-29698A32C6BC}" v="7" dt="2021-07-09T16:53:58.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4"/>
    <p:restoredTop sz="94702"/>
  </p:normalViewPr>
  <p:slideViewPr>
    <p:cSldViewPr snapToGrid="0" snapToObjects="1" showGuides="1">
      <p:cViewPr varScale="1">
        <p:scale>
          <a:sx n="131" d="100"/>
          <a:sy n="131" d="100"/>
        </p:scale>
        <p:origin x="184" y="616"/>
      </p:cViewPr>
      <p:guideLst>
        <p:guide pos="264"/>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04C2A-CD64-8849-9699-4FD06085EDF2}" type="datetimeFigureOut">
              <a:rPr lang="en-US" smtClean="0"/>
              <a:t>7/9/21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62ACB-6EE8-FD4C-B302-1CD984D13925}" type="slidenum">
              <a:rPr lang="en-US" smtClean="0"/>
              <a:t>‹#›</a:t>
            </a:fld>
            <a:endParaRPr lang="en-US"/>
          </a:p>
        </p:txBody>
      </p:sp>
    </p:spTree>
    <p:extLst>
      <p:ext uri="{BB962C8B-B14F-4D97-AF65-F5344CB8AC3E}">
        <p14:creationId xmlns:p14="http://schemas.microsoft.com/office/powerpoint/2010/main" val="59819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a:t>
            </a:fld>
            <a:endParaRPr lang="en-US"/>
          </a:p>
        </p:txBody>
      </p:sp>
    </p:spTree>
    <p:extLst>
      <p:ext uri="{BB962C8B-B14F-4D97-AF65-F5344CB8AC3E}">
        <p14:creationId xmlns:p14="http://schemas.microsoft.com/office/powerpoint/2010/main" val="359227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562ACB-6EE8-FD4C-B302-1CD984D13925}" type="slidenum">
              <a:rPr lang="en-US" smtClean="0"/>
              <a:t>31</a:t>
            </a:fld>
            <a:endParaRPr lang="en-US"/>
          </a:p>
        </p:txBody>
      </p:sp>
    </p:spTree>
    <p:extLst>
      <p:ext uri="{BB962C8B-B14F-4D97-AF65-F5344CB8AC3E}">
        <p14:creationId xmlns:p14="http://schemas.microsoft.com/office/powerpoint/2010/main" val="181115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These graphics show the recentness of the latest available country data points on malnutrition</a:t>
            </a:r>
            <a:r>
              <a:rPr lang="en-US" sz="1200" i="1" kern="1200">
                <a:solidFill>
                  <a:schemeClr val="tx1"/>
                </a:solidFill>
                <a:effectLst/>
                <a:latin typeface="+mn-lt"/>
                <a:ea typeface="+mn-ea"/>
                <a:cs typeface="+mn-cs"/>
              </a:rPr>
              <a:t> (e.g., from a household survey)</a:t>
            </a:r>
            <a:r>
              <a:rPr lang="en-US" sz="1200" kern="1200">
                <a:solidFill>
                  <a:schemeClr val="tx1"/>
                </a:solidFill>
                <a:effectLst/>
                <a:latin typeface="+mn-lt"/>
                <a:ea typeface="+mn-ea"/>
                <a:cs typeface="+mn-cs"/>
              </a:rPr>
              <a:t> among children under 5 years in the JME. The graphics in the left-hand column are by </a:t>
            </a:r>
            <a:r>
              <a:rPr lang="en-US" sz="1200" b="1" kern="1200">
                <a:solidFill>
                  <a:schemeClr val="tx1"/>
                </a:solidFill>
                <a:effectLst/>
                <a:latin typeface="+mn-lt"/>
                <a:ea typeface="+mn-ea"/>
                <a:cs typeface="+mn-cs"/>
              </a:rPr>
              <a:t>percentage of the under-five population</a:t>
            </a:r>
            <a:r>
              <a:rPr lang="en-US" sz="1200" kern="1200">
                <a:solidFill>
                  <a:schemeClr val="tx1"/>
                </a:solidFill>
                <a:effectLst/>
                <a:latin typeface="+mn-lt"/>
                <a:ea typeface="+mn-ea"/>
                <a:cs typeface="+mn-cs"/>
              </a:rPr>
              <a:t> and the graphics in the right-hand column are by the </a:t>
            </a:r>
            <a:r>
              <a:rPr lang="en-US" sz="1200" b="1" kern="1200">
                <a:solidFill>
                  <a:schemeClr val="tx1"/>
                </a:solidFill>
                <a:effectLst/>
                <a:latin typeface="+mn-lt"/>
                <a:ea typeface="+mn-ea"/>
                <a:cs typeface="+mn-cs"/>
              </a:rPr>
              <a:t>percentage of countries</a:t>
            </a:r>
            <a:r>
              <a:rPr lang="en-US" sz="1200" kern="1200">
                <a:solidFill>
                  <a:schemeClr val="tx1"/>
                </a:solidFill>
                <a:effectLst/>
                <a:latin typeface="+mn-lt"/>
                <a:ea typeface="+mn-ea"/>
                <a:cs typeface="+mn-cs"/>
              </a:rPr>
              <a:t>. Only stunting and overweight are shown because the data for wasting mirror those for stunting.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the graphics by </a:t>
            </a:r>
            <a:r>
              <a:rPr lang="en-US" sz="1200" b="1" kern="1200">
                <a:solidFill>
                  <a:schemeClr val="tx1"/>
                </a:solidFill>
                <a:effectLst/>
                <a:latin typeface="+mn-lt"/>
                <a:ea typeface="+mn-ea"/>
                <a:cs typeface="+mn-cs"/>
              </a:rPr>
              <a:t>percentage of the under-five population </a:t>
            </a:r>
            <a:r>
              <a:rPr lang="en-US" sz="1200" i="1" kern="1200">
                <a:solidFill>
                  <a:schemeClr val="tx1"/>
                </a:solidFill>
                <a:effectLst/>
                <a:latin typeface="+mn-lt"/>
                <a:ea typeface="+mn-ea"/>
                <a:cs typeface="+mn-cs"/>
              </a:rPr>
              <a:t>(left column),</a:t>
            </a:r>
            <a:r>
              <a:rPr lang="en-US" sz="1200" kern="1200">
                <a:solidFill>
                  <a:schemeClr val="tx1"/>
                </a:solidFill>
                <a:effectLst/>
                <a:latin typeface="+mn-lt"/>
                <a:ea typeface="+mn-ea"/>
                <a:cs typeface="+mn-cs"/>
              </a:rPr>
              <a:t> the availability of data for each country was weighted by the under-five population, meaning that more populous countries contributed more to the percentages in each category than less populous ones. The more green there is for a region, the higher the percentage of children under 5 living in countries with very recent data </a:t>
            </a:r>
            <a:r>
              <a:rPr lang="en-US" sz="1200" i="1" kern="1200">
                <a:solidFill>
                  <a:schemeClr val="tx1"/>
                </a:solidFill>
                <a:effectLst/>
                <a:latin typeface="+mn-lt"/>
                <a:ea typeface="+mn-ea"/>
                <a:cs typeface="+mn-cs"/>
              </a:rPr>
              <a:t>(i.e., at least one data point in the last 5 years);</a:t>
            </a:r>
            <a:r>
              <a:rPr lang="en-US" sz="1200" kern="1200">
                <a:solidFill>
                  <a:schemeClr val="tx1"/>
                </a:solidFill>
                <a:effectLst/>
                <a:latin typeface="+mn-lt"/>
                <a:ea typeface="+mn-ea"/>
                <a:cs typeface="+mn-cs"/>
              </a:rPr>
              <a:t> the more orange there is, the higher the percentage of children living in countries with very old data</a:t>
            </a:r>
            <a:r>
              <a:rPr lang="en-US" sz="1200" i="1" kern="1200">
                <a:solidFill>
                  <a:schemeClr val="tx1"/>
                </a:solidFill>
                <a:effectLst/>
                <a:latin typeface="+mn-lt"/>
                <a:ea typeface="+mn-ea"/>
                <a:cs typeface="+mn-cs"/>
              </a:rPr>
              <a:t> (i.e., the latest data point is 10–20+ years old).</a:t>
            </a:r>
            <a:r>
              <a:rPr lang="en-US" sz="1200" kern="1200">
                <a:solidFill>
                  <a:schemeClr val="tx1"/>
                </a:solidFill>
                <a:effectLst/>
                <a:latin typeface="+mn-lt"/>
                <a:ea typeface="+mn-ea"/>
                <a:cs typeface="+mn-cs"/>
              </a:rPr>
              <a:t> Globally, about 80 per cent of children live in countries where the malnutrition prevalence data are less than five years old, while less than 5 per cent of children live in countries with no data at all. This suggests that the modelled regional and global estimates are highly representative of the situation of the majority of children across the globe for the most recent period. </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situation by percentage of countries</a:t>
            </a:r>
            <a:r>
              <a:rPr lang="en-US" sz="1200" i="1" kern="1200">
                <a:solidFill>
                  <a:schemeClr val="tx1"/>
                </a:solidFill>
                <a:effectLst/>
                <a:latin typeface="+mn-lt"/>
                <a:ea typeface="+mn-ea"/>
                <a:cs typeface="+mn-cs"/>
              </a:rPr>
              <a:t> (right-hand column)</a:t>
            </a:r>
            <a:r>
              <a:rPr lang="en-US" sz="1200" kern="1200">
                <a:solidFill>
                  <a:schemeClr val="tx1"/>
                </a:solidFill>
                <a:effectLst/>
                <a:latin typeface="+mn-lt"/>
                <a:ea typeface="+mn-ea"/>
                <a:cs typeface="+mn-cs"/>
              </a:rPr>
              <a:t> looks vastly different, with less than half of all countries having at least one data point in the last five years and one quarter of countries with no data at all. This indicates that the governments of many countries will not be able to adequately assess and plan programmes to combat malnutrition.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recentness of data varies greatly by region. For example, 91 per cent of children under 5 in Asia live in countries with recent data on stunting, wasting and overweight, while only 5 per cent of children in Oceania (excluding Australia and New Zealand) live in countries with recent data. While almost all children under 5 in Latin America and the Caribbean live in countries with some available data, about one third live in countries with very old data </a:t>
            </a:r>
            <a:r>
              <a:rPr lang="en-US" sz="1200" i="1" kern="1200">
                <a:solidFill>
                  <a:schemeClr val="tx1"/>
                </a:solidFill>
                <a:effectLst/>
                <a:latin typeface="+mn-lt"/>
                <a:ea typeface="+mn-ea"/>
                <a:cs typeface="+mn-cs"/>
              </a:rPr>
              <a:t>(i.e., where the latest estimates for stunting, wasting and overweight are more than 10 years old).</a:t>
            </a:r>
            <a:r>
              <a:rPr lang="en-US" sz="1200" kern="1200">
                <a:solidFill>
                  <a:schemeClr val="tx1"/>
                </a:solidFill>
                <a:effectLst/>
                <a:latin typeface="+mn-lt"/>
                <a:ea typeface="+mn-ea"/>
                <a:cs typeface="+mn-cs"/>
              </a:rPr>
              <a:t> Further, 10 countries in Latin America and the Caribbean (27 per cent of countries in that region) with very small populations do not have any data on child malnutrition at all.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Gaps in the available data make it challenging to accurately estimate the prevalence of malnutrition. Regular data collection </a:t>
            </a:r>
            <a:r>
              <a:rPr lang="en-US" sz="1200" i="1" kern="1200">
                <a:solidFill>
                  <a:schemeClr val="tx1"/>
                </a:solidFill>
                <a:effectLst/>
                <a:latin typeface="+mn-lt"/>
                <a:ea typeface="+mn-ea"/>
                <a:cs typeface="+mn-cs"/>
              </a:rPr>
              <a:t>(every three to five years) </a:t>
            </a:r>
            <a:r>
              <a:rPr lang="en-US" sz="1200" kern="1200">
                <a:solidFill>
                  <a:schemeClr val="tx1"/>
                </a:solidFill>
                <a:effectLst/>
                <a:latin typeface="+mn-lt"/>
                <a:ea typeface="+mn-ea"/>
                <a:cs typeface="+mn-cs"/>
              </a:rPr>
              <a:t>is critical to properly plan and monitor programmes to combat child malnutrition at country, regional and global levels going forward.</a:t>
            </a:r>
          </a:p>
        </p:txBody>
      </p:sp>
      <p:sp>
        <p:nvSpPr>
          <p:cNvPr id="4" name="Slide Number Placeholder 3"/>
          <p:cNvSpPr>
            <a:spLocks noGrp="1"/>
          </p:cNvSpPr>
          <p:nvPr>
            <p:ph type="sldNum" sz="quarter" idx="5"/>
          </p:nvPr>
        </p:nvSpPr>
        <p:spPr/>
        <p:txBody>
          <a:bodyPr/>
          <a:lstStyle/>
          <a:p>
            <a:fld id="{66562ACB-6EE8-FD4C-B302-1CD984D13925}" type="slidenum">
              <a:rPr lang="en-US" smtClean="0"/>
              <a:t>32</a:t>
            </a:fld>
            <a:endParaRPr lang="en-US"/>
          </a:p>
        </p:txBody>
      </p:sp>
    </p:spTree>
    <p:extLst>
      <p:ext uri="{BB962C8B-B14F-4D97-AF65-F5344CB8AC3E}">
        <p14:creationId xmlns:p14="http://schemas.microsoft.com/office/powerpoint/2010/main" val="181115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r</a:t>
            </a:r>
            <a:r>
              <a:rPr lang="en-US" sz="1200" b="0" i="0" u="none" strike="noStrike" kern="1200" baseline="0">
                <a:solidFill>
                  <a:schemeClr val="tx1"/>
                </a:solidFill>
                <a:latin typeface="+mn-lt"/>
                <a:ea typeface="+mn-ea"/>
                <a:cs typeface="+mn-cs"/>
              </a:rPr>
              <a:t>egional and global wasting and severe wasting estimates are only presented for the most recent year, 2020, unlike stunting and overweight estimates for which an annual time series is available from 2000 to 2020. This is because the JME are based on national-level country prevalence data, which come from cross-sectional surveys </a:t>
            </a:r>
            <a:r>
              <a:rPr lang="en-US" sz="1200" b="0" i="1" u="none" strike="noStrike" kern="1200" baseline="0">
                <a:solidFill>
                  <a:schemeClr val="tx1"/>
                </a:solidFill>
                <a:latin typeface="+mn-lt"/>
                <a:ea typeface="+mn-ea"/>
                <a:cs typeface="+mn-cs"/>
              </a:rPr>
              <a:t>(i.e., a snapshot at one point in time) </a:t>
            </a:r>
            <a:r>
              <a:rPr lang="en-US" sz="1200" b="0" i="0" u="none" strike="noStrike" kern="1200" baseline="0">
                <a:solidFill>
                  <a:schemeClr val="tx1"/>
                </a:solidFill>
                <a:latin typeface="+mn-lt"/>
                <a:ea typeface="+mn-ea"/>
                <a:cs typeface="+mn-cs"/>
              </a:rPr>
              <a:t>that are collected infrequently </a:t>
            </a:r>
            <a:r>
              <a:rPr lang="en-US" sz="1200" b="0" i="1" u="none" strike="noStrike" kern="1200" baseline="0">
                <a:solidFill>
                  <a:schemeClr val="tx1"/>
                </a:solidFill>
                <a:latin typeface="+mn-lt"/>
                <a:ea typeface="+mn-ea"/>
                <a:cs typeface="+mn-cs"/>
              </a:rPr>
              <a:t>(every three to five years) </a:t>
            </a:r>
            <a:r>
              <a:rPr lang="en-US" sz="1200" b="0" i="0" u="none" strike="noStrike" kern="1200" baseline="0">
                <a:solidFill>
                  <a:schemeClr val="tx1"/>
                </a:solidFill>
                <a:latin typeface="+mn-lt"/>
                <a:ea typeface="+mn-ea"/>
                <a:cs typeface="+mn-cs"/>
              </a:rPr>
              <a:t>in most countries. Since stunting and overweight are relatively stable over the course of a calendar year, it is reasonable to track changes in these two conditions over time with these data, whereas wasting is an acute condition that can change frequently and rapidly. An individual child can be affected by wasting more than once in a calendar year </a:t>
            </a:r>
            <a:r>
              <a:rPr lang="en-US" sz="1200" b="0" i="1" u="none" strike="noStrike" kern="1200" baseline="0">
                <a:solidFill>
                  <a:schemeClr val="tx1"/>
                </a:solidFill>
                <a:latin typeface="+mn-lt"/>
                <a:ea typeface="+mn-ea"/>
                <a:cs typeface="+mn-cs"/>
              </a:rPr>
              <a:t>(i.e., can recover but then become wasted again in the same year), </a:t>
            </a:r>
            <a:r>
              <a:rPr lang="en-US" sz="1200" b="0" i="0" u="none" strike="noStrike" kern="1200" baseline="0">
                <a:solidFill>
                  <a:schemeClr val="tx1"/>
                </a:solidFill>
                <a:latin typeface="+mn-lt"/>
                <a:ea typeface="+mn-ea"/>
                <a:cs typeface="+mn-cs"/>
              </a:rPr>
              <a:t>and the risk of wasting in many contexts can be driven by seasonal variations, which can result in seasonal spikes in prevalence. For example, wasting prevalence, in some contexts, may double between the post-harvest season </a:t>
            </a:r>
            <a:r>
              <a:rPr lang="en-US" sz="1200" b="0" i="1" u="none" strike="noStrike" kern="1200" baseline="0">
                <a:solidFill>
                  <a:schemeClr val="tx1"/>
                </a:solidFill>
                <a:latin typeface="+mn-lt"/>
                <a:ea typeface="+mn-ea"/>
                <a:cs typeface="+mn-cs"/>
              </a:rPr>
              <a:t>(often associated with higher food availability and weather patterns that are less likely to cause disease) </a:t>
            </a:r>
            <a:r>
              <a:rPr lang="en-US" sz="1200" b="0" i="0" u="none" strike="noStrike" kern="1200" baseline="0">
                <a:solidFill>
                  <a:schemeClr val="tx1"/>
                </a:solidFill>
                <a:latin typeface="+mn-lt"/>
                <a:ea typeface="+mn-ea"/>
                <a:cs typeface="+mn-cs"/>
              </a:rPr>
              <a:t>and the pre-harvest season </a:t>
            </a:r>
            <a:r>
              <a:rPr lang="en-US" sz="1200" b="0" i="1" u="none" strike="noStrike" kern="1200" baseline="0">
                <a:solidFill>
                  <a:schemeClr val="tx1"/>
                </a:solidFill>
                <a:latin typeface="+mn-lt"/>
                <a:ea typeface="+mn-ea"/>
                <a:cs typeface="+mn-cs"/>
              </a:rPr>
              <a:t>(often associated with food shortages, heavy rains and related diseases that can affect nutrition status). </a:t>
            </a:r>
            <a:r>
              <a:rPr lang="en-US" sz="1200" b="0" i="0" u="none" strike="noStrike" kern="1200" baseline="0">
                <a:solidFill>
                  <a:schemeClr val="tx1"/>
                </a:solidFill>
                <a:latin typeface="+mn-lt"/>
                <a:ea typeface="+mn-ea"/>
                <a:cs typeface="+mn-cs"/>
              </a:rPr>
              <a:t>Given that country surveys can be collected during any season, the prevalence estimate from any survey may be at a high or low; or it may fall somewhere in between if data collection spanned across several seasons. Thus, the prevalence of wasting captures the situation of wasting at a specific point in time and not over an entire year. Variations in seasons across surveys make it difficult to draws inferences on trends. The lack of methods to account for seasonality and incident cases of wasting and severe wasting are the main reasons why the JME does not present annual trends for these forms of malnutrition. </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2</a:t>
            </a:fld>
            <a:endParaRPr lang="en-US"/>
          </a:p>
        </p:txBody>
      </p:sp>
    </p:spTree>
    <p:extLst>
      <p:ext uri="{BB962C8B-B14F-4D97-AF65-F5344CB8AC3E}">
        <p14:creationId xmlns:p14="http://schemas.microsoft.com/office/powerpoint/2010/main" val="153355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3</a:t>
            </a:fld>
            <a:endParaRPr lang="en-US"/>
          </a:p>
        </p:txBody>
      </p:sp>
    </p:spTree>
    <p:extLst>
      <p:ext uri="{BB962C8B-B14F-4D97-AF65-F5344CB8AC3E}">
        <p14:creationId xmlns:p14="http://schemas.microsoft.com/office/powerpoint/2010/main" val="103658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4</a:t>
            </a:fld>
            <a:endParaRPr lang="en-US"/>
          </a:p>
        </p:txBody>
      </p:sp>
    </p:spTree>
    <p:extLst>
      <p:ext uri="{BB962C8B-B14F-4D97-AF65-F5344CB8AC3E}">
        <p14:creationId xmlns:p14="http://schemas.microsoft.com/office/powerpoint/2010/main" val="273624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6</a:t>
            </a:fld>
            <a:endParaRPr lang="en-US"/>
          </a:p>
        </p:txBody>
      </p:sp>
    </p:spTree>
    <p:extLst>
      <p:ext uri="{BB962C8B-B14F-4D97-AF65-F5344CB8AC3E}">
        <p14:creationId xmlns:p14="http://schemas.microsoft.com/office/powerpoint/2010/main" val="154111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Note: 1. Share is relative to the total number affected across the four country-income groups; this varies from the global totals reported elsewhere in this brochure because the populations are based on the FY2021 World Bank income classification. The differences are as follows: Stunting official global estimate of 149.2 million; sum of four country-income groups = 148.8 million. Wasting official global estimate of 45.4 million; sum of country-income groups = 41.9 million. Overweight official global estimate of 38.9 million; sum of 4 country-income groups = 38.7 million. The percentages for overweight do not add up to 100 per cent due to rounding.  2. </a:t>
            </a:r>
            <a:r>
              <a:rPr lang="en-US" sz="1200">
                <a:solidFill>
                  <a:schemeClr val="tx1">
                    <a:lumMod val="50000"/>
                    <a:lumOff val="50000"/>
                  </a:schemeClr>
                </a:solidFill>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8</a:t>
            </a:fld>
            <a:endParaRPr lang="en-US"/>
          </a:p>
        </p:txBody>
      </p:sp>
    </p:spTree>
    <p:extLst>
      <p:ext uri="{BB962C8B-B14F-4D97-AF65-F5344CB8AC3E}">
        <p14:creationId xmlns:p14="http://schemas.microsoft.com/office/powerpoint/2010/main" val="3979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Note: 1. Country data are the most recent available survey estimate between 2010 and 2020; exceptions where older data (2000–2009) are shown are denoted with an asterisk(*) and where only data prior to 2000 are available the † footnote is used, denoting no recent data; the sub-regional estimates do not account for the impact of </a:t>
            </a:r>
            <a:r>
              <a:rPr lang="en-US" sz="1200">
                <a:solidFill>
                  <a:schemeClr val="tx1">
                    <a:lumMod val="50000"/>
                    <a:lumOff val="50000"/>
                  </a:schemeClr>
                </a:solidFill>
              </a:rPr>
              <a:t>COVID-19 as the collection of household survey data on child height and weight were limited in 2020 due to physical distancing measures with only four national surveys with at least some field work in 2020 included in the JME database; the JME estimates are therefore based almost entirely on data collected before 2020</a:t>
            </a:r>
            <a:r>
              <a:rPr lang="en-US" sz="1200"/>
              <a:t>; 2. Eastern Asia excluding Japan; 3. Oceania excluding Australia and New Zealand; 4. The Northern America sub-regional estimate is based on data from only the United States. There is no estimate available for the sub-regions of Europe or Australia and New Zealand due to insufficient population coverage. These maps are stylized and not to scale and do not reflect a position by UNICEF, WHO or World Bank Group on the legal status of any country or territory or the delimitation of any frontiers. </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15</a:t>
            </a:fld>
            <a:endParaRPr lang="en-US"/>
          </a:p>
        </p:txBody>
      </p:sp>
    </p:spTree>
    <p:extLst>
      <p:ext uri="{BB962C8B-B14F-4D97-AF65-F5344CB8AC3E}">
        <p14:creationId xmlns:p14="http://schemas.microsoft.com/office/powerpoint/2010/main" val="115573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There is no estimate available for Europe or Australia and New Zealand due to insufficient population coverage. North America is not shown as it only includes 2 countries, of which only one has data.</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16</a:t>
            </a:fld>
            <a:endParaRPr lang="en-US"/>
          </a:p>
        </p:txBody>
      </p:sp>
    </p:spTree>
    <p:extLst>
      <p:ext uri="{BB962C8B-B14F-4D97-AF65-F5344CB8AC3E}">
        <p14:creationId xmlns:p14="http://schemas.microsoft.com/office/powerpoint/2010/main" val="29297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There is no estimate available for Europe or Australia and New Zealand due to insufficient population coverage. North America is not shown as wasting affects &lt;0.1 million children. Aggregates may not add up due to rounding and/or lack of estimates for some regions. </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18</a:t>
            </a:fld>
            <a:endParaRPr lang="en-US"/>
          </a:p>
        </p:txBody>
      </p:sp>
    </p:spTree>
    <p:extLst>
      <p:ext uri="{BB962C8B-B14F-4D97-AF65-F5344CB8AC3E}">
        <p14:creationId xmlns:p14="http://schemas.microsoft.com/office/powerpoint/2010/main" val="278635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DA2B-8F5F-AC47-8352-DC7D01459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7F4118-FB65-DF46-8D68-C7B2C4AC5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B3FAD-662C-E24B-8E46-44E6F6DB955A}"/>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a:extLst>
              <a:ext uri="{FF2B5EF4-FFF2-40B4-BE49-F238E27FC236}">
                <a16:creationId xmlns:a16="http://schemas.microsoft.com/office/drawing/2014/main" id="{062E0A74-5C96-E544-9F15-6CF717F30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CE24E-5647-2E42-A607-6D362445356B}"/>
              </a:ext>
            </a:extLst>
          </p:cNvPr>
          <p:cNvSpPr>
            <a:spLocks noGrp="1"/>
          </p:cNvSpPr>
          <p:nvPr>
            <p:ph type="sldNum" sz="quarter" idx="12"/>
          </p:nvPr>
        </p:nvSpPr>
        <p:spPr/>
        <p:txBody>
          <a:bodyPr/>
          <a:lstStyle/>
          <a:p>
            <a:fld id="{743801AA-FC7D-8D45-9A8F-7804BC1DD520}" type="slidenum">
              <a:rPr lang="en-US" smtClean="0"/>
              <a:t>‹#›</a:t>
            </a:fld>
            <a:endParaRPr lang="en-US"/>
          </a:p>
        </p:txBody>
      </p:sp>
      <p:sp>
        <p:nvSpPr>
          <p:cNvPr id="7" name="Footer Placeholder 4">
            <a:extLst>
              <a:ext uri="{FF2B5EF4-FFF2-40B4-BE49-F238E27FC236}">
                <a16:creationId xmlns:a16="http://schemas.microsoft.com/office/drawing/2014/main" id="{911495A3-6140-884B-95CE-C54A515D0F95}"/>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2021 Edition of the Joint Child Malnutrition Estimates</a:t>
            </a:r>
            <a:r>
              <a:rPr lang="en-US">
                <a:latin typeface="Arial" charset="0"/>
                <a:ea typeface="Arial" charset="0"/>
                <a:cs typeface="Arial" charset="0"/>
              </a:rPr>
              <a:t> – </a:t>
            </a:r>
            <a:r>
              <a:rPr lang="en-US" b="1">
                <a:solidFill>
                  <a:srgbClr val="2899FC"/>
                </a:solidFill>
                <a:latin typeface="Arial" charset="0"/>
                <a:ea typeface="Arial" charset="0"/>
                <a:cs typeface="Arial" charset="0"/>
              </a:rPr>
              <a:t>UNICEF</a:t>
            </a:r>
            <a:r>
              <a:rPr lang="en-US">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239089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CB17-5AA7-D54D-94F5-E6C8B11120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D18795-8433-7141-91B2-D04FE241F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10F46-09CA-B347-B1CC-0A866FF7F065}"/>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a:extLst>
              <a:ext uri="{FF2B5EF4-FFF2-40B4-BE49-F238E27FC236}">
                <a16:creationId xmlns:a16="http://schemas.microsoft.com/office/drawing/2014/main" id="{268E66A0-345D-454B-84FA-1360D948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CC8CF-5705-6344-B522-4D5BA75778D5}"/>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89134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673EF2-7FAF-C742-A8EC-67C61FD7F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09D0B-CBA6-AD4D-91BA-06FA136CFF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394D1-4C21-9340-A0C5-987AE5F16779}"/>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a:extLst>
              <a:ext uri="{FF2B5EF4-FFF2-40B4-BE49-F238E27FC236}">
                <a16:creationId xmlns:a16="http://schemas.microsoft.com/office/drawing/2014/main" id="{D8E836A3-6452-BC49-A9A6-331CFB25A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328EB-B056-064C-8063-A09CA2682FD9}"/>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1680959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0646-B624-624B-9466-F7E98A8C38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A662B-6544-1146-A8FD-9D719A283B96}"/>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4" name="Footer Placeholder 3">
            <a:extLst>
              <a:ext uri="{FF2B5EF4-FFF2-40B4-BE49-F238E27FC236}">
                <a16:creationId xmlns:a16="http://schemas.microsoft.com/office/drawing/2014/main" id="{847373F7-3ADE-7946-9409-EDEAD40133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C7D48-878E-E643-8444-7E11F8A54281}"/>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6316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19CE-3C74-D040-A823-9F4BBAAF1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DD1DA-1CAD-4146-9023-0B2FD70147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4AA24-DFB8-6044-B439-166783F70B51}"/>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a:extLst>
              <a:ext uri="{FF2B5EF4-FFF2-40B4-BE49-F238E27FC236}">
                <a16:creationId xmlns:a16="http://schemas.microsoft.com/office/drawing/2014/main" id="{80820139-D294-DE4A-BD78-D746A403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B5911-D037-3D4C-A5A8-5989334B6303}"/>
              </a:ext>
            </a:extLst>
          </p:cNvPr>
          <p:cNvSpPr>
            <a:spLocks noGrp="1"/>
          </p:cNvSpPr>
          <p:nvPr>
            <p:ph type="sldNum" sz="quarter" idx="12"/>
          </p:nvPr>
        </p:nvSpPr>
        <p:spPr/>
        <p:txBody>
          <a:bodyPr/>
          <a:lstStyle/>
          <a:p>
            <a:fld id="{743801AA-FC7D-8D45-9A8F-7804BC1DD520}" type="slidenum">
              <a:rPr lang="en-US" smtClean="0"/>
              <a:t>‹#›</a:t>
            </a:fld>
            <a:endParaRPr lang="en-US"/>
          </a:p>
        </p:txBody>
      </p:sp>
      <p:sp>
        <p:nvSpPr>
          <p:cNvPr id="7" name="Footer Placeholder 4">
            <a:extLst>
              <a:ext uri="{FF2B5EF4-FFF2-40B4-BE49-F238E27FC236}">
                <a16:creationId xmlns:a16="http://schemas.microsoft.com/office/drawing/2014/main" id="{DB62DDC1-3E57-9C45-9971-7BB117CC6240}"/>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2021 Edition of the Joint Child Malnutrition Estimates</a:t>
            </a:r>
            <a:r>
              <a:rPr lang="en-US">
                <a:latin typeface="Arial" charset="0"/>
                <a:ea typeface="Arial" charset="0"/>
                <a:cs typeface="Arial" charset="0"/>
              </a:rPr>
              <a:t> – </a:t>
            </a:r>
            <a:r>
              <a:rPr lang="en-US" b="1">
                <a:solidFill>
                  <a:srgbClr val="2899FC"/>
                </a:solidFill>
                <a:latin typeface="Arial" charset="0"/>
                <a:ea typeface="Arial" charset="0"/>
                <a:cs typeface="Arial" charset="0"/>
              </a:rPr>
              <a:t>UNICEF</a:t>
            </a:r>
            <a:r>
              <a:rPr lang="en-US">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310295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557C-744F-3F45-9A6F-E3210BE8D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331314-5223-164B-93F3-0EE55109B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59ECFD-860E-D44C-BB35-BB9392CA9CD8}"/>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a:extLst>
              <a:ext uri="{FF2B5EF4-FFF2-40B4-BE49-F238E27FC236}">
                <a16:creationId xmlns:a16="http://schemas.microsoft.com/office/drawing/2014/main" id="{6EDDE1EE-D02D-A44A-99E0-61E15D3FF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4556-EFB9-B240-8546-F6EC6A6A5A61}"/>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85764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6F68-C85C-EE47-8487-C4965D5A3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1C978-C00C-5149-B859-9CBAF05907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31045-725F-8549-AD69-88390FD4A2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A0E3B8-941C-864C-AC17-019345A4F021}"/>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6" name="Footer Placeholder 5">
            <a:extLst>
              <a:ext uri="{FF2B5EF4-FFF2-40B4-BE49-F238E27FC236}">
                <a16:creationId xmlns:a16="http://schemas.microsoft.com/office/drawing/2014/main" id="{F9B77050-C682-E948-BF96-3A710A067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5EFED-F4EB-EE41-A61B-D099FFF0BA15}"/>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2207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5A1E-AA23-E44D-83D2-997B3CF59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02BB3-7185-814F-82EF-A20D26015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074BA6-D929-B04F-A919-6D76A6D4D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143BD-2C91-3D41-A095-65E887FD2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A0A42A-1CD5-2D42-925D-5FD15A5FA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EF6AE-FE11-6F48-BCA8-E752CE75F138}"/>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8" name="Footer Placeholder 7">
            <a:extLst>
              <a:ext uri="{FF2B5EF4-FFF2-40B4-BE49-F238E27FC236}">
                <a16:creationId xmlns:a16="http://schemas.microsoft.com/office/drawing/2014/main" id="{89519178-8BDD-7B4B-9D7B-EB95E544D4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3BF8E3-1895-C840-AE8C-E011BDBA37DE}"/>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6997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C32F-77A5-924A-A548-7D35BCB30E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D5F49-FCAB-BD45-A9DD-F3C0EEAC9D14}"/>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4" name="Footer Placeholder 3">
            <a:extLst>
              <a:ext uri="{FF2B5EF4-FFF2-40B4-BE49-F238E27FC236}">
                <a16:creationId xmlns:a16="http://schemas.microsoft.com/office/drawing/2014/main" id="{DED57D4B-9556-C644-96C7-679CB67A70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08B463-CCA5-8743-A45B-FF99B8411B30}"/>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6934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69D63-21F6-A940-8E7A-66FAD9264FE3}"/>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3" name="Footer Placeholder 2">
            <a:extLst>
              <a:ext uri="{FF2B5EF4-FFF2-40B4-BE49-F238E27FC236}">
                <a16:creationId xmlns:a16="http://schemas.microsoft.com/office/drawing/2014/main" id="{0C52C52E-BBC1-F748-A160-2AC0C4E5D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5449F4-01B1-504D-AA1D-2C99A32A2D81}"/>
              </a:ext>
            </a:extLst>
          </p:cNvPr>
          <p:cNvSpPr>
            <a:spLocks noGrp="1"/>
          </p:cNvSpPr>
          <p:nvPr>
            <p:ph type="sldNum" sz="quarter" idx="12"/>
          </p:nvPr>
        </p:nvSpPr>
        <p:spPr/>
        <p:txBody>
          <a:bodyPr/>
          <a:lstStyle/>
          <a:p>
            <a:fld id="{743801AA-FC7D-8D45-9A8F-7804BC1DD520}" type="slidenum">
              <a:rPr lang="en-US" smtClean="0"/>
              <a:t>‹#›</a:t>
            </a:fld>
            <a:endParaRPr lang="en-US"/>
          </a:p>
        </p:txBody>
      </p:sp>
      <p:sp>
        <p:nvSpPr>
          <p:cNvPr id="5" name="Footer Placeholder 4">
            <a:extLst>
              <a:ext uri="{FF2B5EF4-FFF2-40B4-BE49-F238E27FC236}">
                <a16:creationId xmlns:a16="http://schemas.microsoft.com/office/drawing/2014/main" id="{1FE9968B-97CB-DD40-945A-7FB628F8833D}"/>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2021 Edition of the Joint Child Malnutrition Estimates</a:t>
            </a:r>
            <a:r>
              <a:rPr lang="en-US">
                <a:latin typeface="Arial" charset="0"/>
                <a:ea typeface="Arial" charset="0"/>
                <a:cs typeface="Arial" charset="0"/>
              </a:rPr>
              <a:t> – </a:t>
            </a:r>
            <a:r>
              <a:rPr lang="en-US" b="1">
                <a:solidFill>
                  <a:srgbClr val="2899FC"/>
                </a:solidFill>
                <a:latin typeface="Arial" charset="0"/>
                <a:ea typeface="Arial" charset="0"/>
                <a:cs typeface="Arial" charset="0"/>
              </a:rPr>
              <a:t>UNICEF</a:t>
            </a:r>
            <a:r>
              <a:rPr lang="en-US">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229569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A832-C6E8-3547-A60D-2E8423348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05C2A1-72A0-8141-899F-767DABD61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D72B5-6E6B-894E-95AD-C9CCC0424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6925E-B243-E249-8874-B12448962A47}"/>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6" name="Footer Placeholder 5">
            <a:extLst>
              <a:ext uri="{FF2B5EF4-FFF2-40B4-BE49-F238E27FC236}">
                <a16:creationId xmlns:a16="http://schemas.microsoft.com/office/drawing/2014/main" id="{94FFF3F1-BE22-7340-9070-A64A55786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F7F0F-7763-0B4C-ABF0-14688620B518}"/>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64298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63AE-863D-874F-9EBF-53E435326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560633-B274-5649-89F4-C9DF20E00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31B32-0163-994D-B281-F7799C92F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94FC5-2376-034C-AB7C-17FC8E4A2C5A}"/>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6" name="Footer Placeholder 5">
            <a:extLst>
              <a:ext uri="{FF2B5EF4-FFF2-40B4-BE49-F238E27FC236}">
                <a16:creationId xmlns:a16="http://schemas.microsoft.com/office/drawing/2014/main" id="{70F50C89-0685-3B47-9C98-7326873AC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8DA4F-562D-8547-9877-4883DDAB459B}"/>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57267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5DD25-DDCD-2A45-8D05-523EC813C0D7}"/>
              </a:ext>
            </a:extLst>
          </p:cNvPr>
          <p:cNvSpPr>
            <a:spLocks noGrp="1"/>
          </p:cNvSpPr>
          <p:nvPr>
            <p:ph type="title"/>
          </p:nvPr>
        </p:nvSpPr>
        <p:spPr>
          <a:xfrm>
            <a:off x="282146" y="320675"/>
            <a:ext cx="10515600" cy="1325563"/>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1F7B4B34-D4F8-1E46-B54E-CD2C5B024C76}"/>
              </a:ext>
            </a:extLst>
          </p:cNvPr>
          <p:cNvSpPr>
            <a:spLocks noGrp="1"/>
          </p:cNvSpPr>
          <p:nvPr>
            <p:ph type="body" idx="1"/>
          </p:nvPr>
        </p:nvSpPr>
        <p:spPr>
          <a:xfrm>
            <a:off x="282146" y="1797736"/>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81EA2-9037-8541-8ABE-EFFF3C458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6C33B-0377-7A4A-A4FD-47B62C04A938}" type="datetimeFigureOut">
              <a:rPr lang="en-US" smtClean="0"/>
              <a:t>7/9/21</a:t>
            </a:fld>
            <a:endParaRPr lang="en-US"/>
          </a:p>
        </p:txBody>
      </p:sp>
      <p:sp>
        <p:nvSpPr>
          <p:cNvPr id="5" name="Footer Placeholder 4">
            <a:extLst>
              <a:ext uri="{FF2B5EF4-FFF2-40B4-BE49-F238E27FC236}">
                <a16:creationId xmlns:a16="http://schemas.microsoft.com/office/drawing/2014/main" id="{96F3F9DE-35B4-5D43-AC1F-D74D458B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9845C3-71D7-4844-93B4-43FC54C87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801AA-FC7D-8D45-9A8F-7804BC1DD520}" type="slidenum">
              <a:rPr lang="en-US" smtClean="0"/>
              <a:t>‹#›</a:t>
            </a:fld>
            <a:endParaRPr lang="en-US"/>
          </a:p>
        </p:txBody>
      </p:sp>
    </p:spTree>
    <p:extLst>
      <p:ext uri="{BB962C8B-B14F-4D97-AF65-F5344CB8AC3E}">
        <p14:creationId xmlns:p14="http://schemas.microsoft.com/office/powerpoint/2010/main" val="72053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cid:B9FC21DB-1BC1-4251-9816-2BAA33E6436A@unicef.org" TargetMode="External"/><Relationship Id="rId7"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cid:4C3D8DBC-15E4-4963-8700-4D5D23204A85@unicef.org" TargetMode="Externa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49FF32-6859-3E4B-AA88-26E9FAC5B114}"/>
              </a:ext>
            </a:extLst>
          </p:cNvPr>
          <p:cNvPicPr>
            <a:picLocks noChangeAspect="1"/>
          </p:cNvPicPr>
          <p:nvPr/>
        </p:nvPicPr>
        <p:blipFill>
          <a:blip r:embed="rId3"/>
          <a:srcRect/>
          <a:stretch/>
        </p:blipFill>
        <p:spPr>
          <a:xfrm>
            <a:off x="5029" y="2059"/>
            <a:ext cx="12181942" cy="6853881"/>
          </a:xfrm>
          <a:prstGeom prst="rect">
            <a:avLst/>
          </a:prstGeom>
        </p:spPr>
      </p:pic>
      <p:sp>
        <p:nvSpPr>
          <p:cNvPr id="4" name="TextBox 3">
            <a:extLst>
              <a:ext uri="{FF2B5EF4-FFF2-40B4-BE49-F238E27FC236}">
                <a16:creationId xmlns:a16="http://schemas.microsoft.com/office/drawing/2014/main" id="{141B6AE3-07C8-7747-A7B6-84E29C808769}"/>
              </a:ext>
            </a:extLst>
          </p:cNvPr>
          <p:cNvSpPr txBox="1"/>
          <p:nvPr/>
        </p:nvSpPr>
        <p:spPr>
          <a:xfrm>
            <a:off x="249381" y="5283201"/>
            <a:ext cx="4313381" cy="784830"/>
          </a:xfrm>
          <a:prstGeom prst="rect">
            <a:avLst/>
          </a:prstGeom>
          <a:noFill/>
        </p:spPr>
        <p:txBody>
          <a:bodyPr wrap="square" rtlCol="0">
            <a:spAutoFit/>
          </a:bodyPr>
          <a:lstStyle/>
          <a:p>
            <a:r>
              <a:rPr lang="en-US" sz="900">
                <a:solidFill>
                  <a:schemeClr val="bg1"/>
                </a:solidFill>
              </a:rPr>
              <a:t>* </a:t>
            </a:r>
            <a:r>
              <a:rPr lang="en-US" sz="900">
                <a:solidFill>
                  <a:schemeClr val="bg1"/>
                </a:solidFill>
                <a:ea typeface="+mn-lt"/>
                <a:cs typeface="+mn-lt"/>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endParaRPr lang="en-US" sz="900">
              <a:solidFill>
                <a:schemeClr val="bg1"/>
              </a:solidFill>
            </a:endParaRPr>
          </a:p>
        </p:txBody>
      </p:sp>
    </p:spTree>
    <p:extLst>
      <p:ext uri="{BB962C8B-B14F-4D97-AF65-F5344CB8AC3E}">
        <p14:creationId xmlns:p14="http://schemas.microsoft.com/office/powerpoint/2010/main" val="367778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A90A55-F5B2-B447-BE41-3701E14CBE08}"/>
              </a:ext>
            </a:extLst>
          </p:cNvPr>
          <p:cNvPicPr>
            <a:picLocks noChangeAspect="1"/>
          </p:cNvPicPr>
          <p:nvPr/>
        </p:nvPicPr>
        <p:blipFill>
          <a:blip r:embed="rId2"/>
          <a:srcRect l="1042" r="1042"/>
          <a:stretch/>
        </p:blipFill>
        <p:spPr>
          <a:xfrm>
            <a:off x="2560320" y="1599860"/>
            <a:ext cx="9266032" cy="4777602"/>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Prevalence, by country, 2020</a:t>
            </a:r>
            <a:r>
              <a:rPr lang="en-US" sz="3600" baseline="30000">
                <a:solidFill>
                  <a:schemeClr val="bg1"/>
                </a:solidFill>
              </a:rPr>
              <a:t>1</a:t>
            </a:r>
          </a:p>
        </p:txBody>
      </p:sp>
      <p:sp>
        <p:nvSpPr>
          <p:cNvPr id="10" name="Rectangle 9">
            <a:extLst>
              <a:ext uri="{FF2B5EF4-FFF2-40B4-BE49-F238E27FC236}">
                <a16:creationId xmlns:a16="http://schemas.microsoft.com/office/drawing/2014/main" id="{5BC1EC0A-4E61-7949-B2FF-A6193DC78300}"/>
              </a:ext>
            </a:extLst>
          </p:cNvPr>
          <p:cNvSpPr/>
          <p:nvPr/>
        </p:nvSpPr>
        <p:spPr>
          <a:xfrm>
            <a:off x="371714" y="1912434"/>
            <a:ext cx="2259726" cy="600164"/>
          </a:xfrm>
          <a:prstGeom prst="rect">
            <a:avLst/>
          </a:prstGeom>
        </p:spPr>
        <p:txBody>
          <a:bodyPr wrap="square">
            <a:spAutoFit/>
          </a:bodyPr>
          <a:lstStyle/>
          <a:p>
            <a:pPr>
              <a:spcAft>
                <a:spcPts val="300"/>
              </a:spcAft>
            </a:pPr>
            <a:r>
              <a:rPr lang="en-US" sz="1100">
                <a:latin typeface="+mj-lt"/>
              </a:rPr>
              <a:t>Percentage of children under 5 affected by stunting, by country, 2020</a:t>
            </a:r>
            <a:r>
              <a:rPr lang="en-US" sz="1100" baseline="30000">
                <a:latin typeface="+mj-lt"/>
              </a:rPr>
              <a:t>1</a:t>
            </a:r>
            <a:endParaRPr lang="en-US" sz="1000" baseline="30000">
              <a:solidFill>
                <a:srgbClr val="76787A"/>
              </a:solidFill>
              <a:latin typeface="Univers LT Std" panose="020B0603020202020204" pitchFamily="34" charset="0"/>
            </a:endParaRPr>
          </a:p>
        </p:txBody>
      </p:sp>
      <p:sp>
        <p:nvSpPr>
          <p:cNvPr id="11" name="TextBox 10">
            <a:extLst>
              <a:ext uri="{FF2B5EF4-FFF2-40B4-BE49-F238E27FC236}">
                <a16:creationId xmlns:a16="http://schemas.microsoft.com/office/drawing/2014/main" id="{3025BEC2-DF23-A74C-97BD-5199CF80ABF7}"/>
              </a:ext>
            </a:extLst>
          </p:cNvPr>
          <p:cNvSpPr txBox="1"/>
          <p:nvPr/>
        </p:nvSpPr>
        <p:spPr>
          <a:xfrm>
            <a:off x="717878" y="2502093"/>
            <a:ext cx="1842442" cy="2123658"/>
          </a:xfrm>
          <a:prstGeom prst="rect">
            <a:avLst/>
          </a:prstGeom>
          <a:noFill/>
        </p:spPr>
        <p:txBody>
          <a:bodyPr wrap="square" rtlCol="0">
            <a:spAutoFit/>
          </a:bodyPr>
          <a:lstStyle/>
          <a:p>
            <a:r>
              <a:rPr lang="en-US" sz="1100"/>
              <a:t>≥30% (very high)</a:t>
            </a:r>
          </a:p>
          <a:p>
            <a:endParaRPr lang="en-US" sz="1100"/>
          </a:p>
          <a:p>
            <a:r>
              <a:rPr lang="en-US" sz="1100"/>
              <a:t>20 – &lt;30% (high)</a:t>
            </a:r>
          </a:p>
          <a:p>
            <a:endParaRPr lang="en-US" sz="1100"/>
          </a:p>
          <a:p>
            <a:r>
              <a:rPr lang="en-US" sz="1100"/>
              <a:t>10 – &lt;20% (medium)</a:t>
            </a:r>
          </a:p>
          <a:p>
            <a:endParaRPr lang="en-US" sz="1100"/>
          </a:p>
          <a:p>
            <a:r>
              <a:rPr lang="en-US" sz="1100"/>
              <a:t>2.5 – &lt;10% (low)</a:t>
            </a:r>
          </a:p>
          <a:p>
            <a:endParaRPr lang="en-US" sz="1100"/>
          </a:p>
          <a:p>
            <a:r>
              <a:rPr lang="en-US" sz="1100"/>
              <a:t>&lt;2.5% (very low)</a:t>
            </a:r>
          </a:p>
          <a:p>
            <a:endParaRPr lang="en-US" sz="800"/>
          </a:p>
          <a:p>
            <a:r>
              <a:rPr lang="en-US" sz="1100"/>
              <a:t>Modeled estimate not available</a:t>
            </a:r>
          </a:p>
        </p:txBody>
      </p:sp>
      <p:sp>
        <p:nvSpPr>
          <p:cNvPr id="2" name="Oval 1">
            <a:extLst>
              <a:ext uri="{FF2B5EF4-FFF2-40B4-BE49-F238E27FC236}">
                <a16:creationId xmlns:a16="http://schemas.microsoft.com/office/drawing/2014/main" id="{14E45B9D-FA1E-F24F-877C-189FDC2F88D4}"/>
              </a:ext>
            </a:extLst>
          </p:cNvPr>
          <p:cNvSpPr/>
          <p:nvPr/>
        </p:nvSpPr>
        <p:spPr>
          <a:xfrm>
            <a:off x="433191" y="2553062"/>
            <a:ext cx="249875" cy="249875"/>
          </a:xfrm>
          <a:prstGeom prst="ellipse">
            <a:avLst/>
          </a:prstGeom>
          <a:solidFill>
            <a:srgbClr val="CC4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4EC639-2612-4C42-B786-083E20F66F94}"/>
              </a:ext>
            </a:extLst>
          </p:cNvPr>
          <p:cNvSpPr/>
          <p:nvPr/>
        </p:nvSpPr>
        <p:spPr>
          <a:xfrm>
            <a:off x="433191" y="2878182"/>
            <a:ext cx="249875" cy="249875"/>
          </a:xfrm>
          <a:prstGeom prst="ellipse">
            <a:avLst/>
          </a:prstGeom>
          <a:solidFill>
            <a:srgbClr val="E9B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CA438-4700-3640-8EEB-320AED70023C}"/>
              </a:ext>
            </a:extLst>
          </p:cNvPr>
          <p:cNvSpPr/>
          <p:nvPr/>
        </p:nvSpPr>
        <p:spPr>
          <a:xfrm>
            <a:off x="433191" y="3182982"/>
            <a:ext cx="249875" cy="249875"/>
          </a:xfrm>
          <a:prstGeom prst="ellipse">
            <a:avLst/>
          </a:prstGeom>
          <a:solidFill>
            <a:srgbClr val="F5E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E4D5BA-ACDD-DB4D-9C3E-85B6D6273DA6}"/>
              </a:ext>
            </a:extLst>
          </p:cNvPr>
          <p:cNvSpPr/>
          <p:nvPr/>
        </p:nvSpPr>
        <p:spPr>
          <a:xfrm>
            <a:off x="433191" y="3528422"/>
            <a:ext cx="249875" cy="249875"/>
          </a:xfrm>
          <a:prstGeom prst="ellipse">
            <a:avLst/>
          </a:prstGeom>
          <a:solidFill>
            <a:srgbClr val="91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4AF46C-BA28-864A-B707-D06741F18961}"/>
              </a:ext>
            </a:extLst>
          </p:cNvPr>
          <p:cNvSpPr/>
          <p:nvPr/>
        </p:nvSpPr>
        <p:spPr>
          <a:xfrm>
            <a:off x="433191" y="3884022"/>
            <a:ext cx="249875" cy="249875"/>
          </a:xfrm>
          <a:prstGeom prst="ellipse">
            <a:avLst/>
          </a:prstGeom>
          <a:solidFill>
            <a:srgbClr val="5DA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8A831A-D124-D24E-A1C8-872E7950FDBA}"/>
              </a:ext>
            </a:extLst>
          </p:cNvPr>
          <p:cNvSpPr/>
          <p:nvPr/>
        </p:nvSpPr>
        <p:spPr>
          <a:xfrm>
            <a:off x="433191" y="4219302"/>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D04DAD-8CA5-034F-AF83-0927B57C5F34}"/>
              </a:ext>
            </a:extLst>
          </p:cNvPr>
          <p:cNvSpPr/>
          <p:nvPr/>
        </p:nvSpPr>
        <p:spPr>
          <a:xfrm>
            <a:off x="357102" y="4630698"/>
            <a:ext cx="3668790" cy="1769715"/>
          </a:xfrm>
          <a:prstGeom prst="rect">
            <a:avLst/>
          </a:prstGeom>
        </p:spPr>
        <p:txBody>
          <a:bodyPr wrap="square">
            <a:spAutoFit/>
          </a:bodyPr>
          <a:lstStyle/>
          <a:p>
            <a:r>
              <a:rPr lang="en-US" sz="900">
                <a:solidFill>
                  <a:schemeClr val="tx1">
                    <a:lumMod val="50000"/>
                    <a:lumOff val="50000"/>
                  </a:schemeClr>
                </a:solidFill>
              </a:rPr>
              <a:t>Source: UNICEF, WHO, World Bank Group, Joint Child Malnutrition Estimates, 2021 edition. </a:t>
            </a:r>
          </a:p>
          <a:p>
            <a:r>
              <a:rPr lang="en-US" sz="900">
                <a:solidFill>
                  <a:schemeClr val="tx1">
                    <a:lumMod val="50000"/>
                    <a:lumOff val="50000"/>
                  </a:schemeClr>
                </a:solidFill>
              </a:rPr>
              <a:t>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a:t>
            </a:r>
          </a:p>
          <a:p>
            <a:r>
              <a:rPr lang="en-US" sz="900">
                <a:solidFill>
                  <a:schemeClr val="tx1">
                    <a:lumMod val="50000"/>
                    <a:lumOff val="50000"/>
                  </a:schemeClr>
                </a:solidFill>
              </a:rPr>
              <a:t>These maps are stylized and not to scale; they do not reflect a position by UNICEF, WHO or World Bank Group on the legal status of any country or territory or the delimitation of any frontiers.</a:t>
            </a:r>
          </a:p>
          <a:p>
            <a:endParaRPr lang="en-US" sz="1000">
              <a:solidFill>
                <a:srgbClr val="76787A"/>
              </a:solidFill>
              <a:latin typeface="Univers LT Std" panose="020B0603020202020204" pitchFamily="34" charset="0"/>
            </a:endParaRPr>
          </a:p>
        </p:txBody>
      </p:sp>
    </p:spTree>
    <p:extLst>
      <p:ext uri="{BB962C8B-B14F-4D97-AF65-F5344CB8AC3E}">
        <p14:creationId xmlns:p14="http://schemas.microsoft.com/office/powerpoint/2010/main" val="16425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DB0E8-A8C0-41B0-9086-724992EF6B3B}"/>
              </a:ext>
            </a:extLst>
          </p:cNvPr>
          <p:cNvPicPr>
            <a:picLocks noChangeAspect="1"/>
          </p:cNvPicPr>
          <p:nvPr/>
        </p:nvPicPr>
        <p:blipFill rotWithShape="1">
          <a:blip r:embed="rId2"/>
          <a:srcRect t="1253" r="800" b="8648"/>
          <a:stretch/>
        </p:blipFill>
        <p:spPr>
          <a:xfrm>
            <a:off x="4691431" y="3949622"/>
            <a:ext cx="5199189" cy="2384056"/>
          </a:xfrm>
          <a:prstGeom prst="rect">
            <a:avLst/>
          </a:prstGeom>
        </p:spPr>
      </p:pic>
      <p:pic>
        <p:nvPicPr>
          <p:cNvPr id="7" name="Picture 6">
            <a:extLst>
              <a:ext uri="{FF2B5EF4-FFF2-40B4-BE49-F238E27FC236}">
                <a16:creationId xmlns:a16="http://schemas.microsoft.com/office/drawing/2014/main" id="{0AA90A55-F5B2-B447-BE41-3701E14CBE08}"/>
              </a:ext>
            </a:extLst>
          </p:cNvPr>
          <p:cNvPicPr>
            <a:picLocks noChangeAspect="1"/>
          </p:cNvPicPr>
          <p:nvPr/>
        </p:nvPicPr>
        <p:blipFill>
          <a:blip r:embed="rId3"/>
          <a:srcRect t="196" b="196"/>
          <a:stretch/>
        </p:blipFill>
        <p:spPr>
          <a:xfrm>
            <a:off x="4691431" y="1372042"/>
            <a:ext cx="5059752" cy="2544461"/>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Prevalence, by country, 2020</a:t>
            </a:r>
            <a:r>
              <a:rPr lang="en-US" sz="3600" baseline="30000">
                <a:solidFill>
                  <a:schemeClr val="bg1"/>
                </a:solidFill>
              </a:rPr>
              <a:t>1 </a:t>
            </a:r>
            <a:r>
              <a:rPr lang="en-US" sz="3600">
                <a:solidFill>
                  <a:schemeClr val="bg1"/>
                </a:solidFill>
              </a:rPr>
              <a:t>and 2000</a:t>
            </a:r>
          </a:p>
        </p:txBody>
      </p:sp>
      <p:sp>
        <p:nvSpPr>
          <p:cNvPr id="10" name="Rectangle 9">
            <a:extLst>
              <a:ext uri="{FF2B5EF4-FFF2-40B4-BE49-F238E27FC236}">
                <a16:creationId xmlns:a16="http://schemas.microsoft.com/office/drawing/2014/main" id="{5BC1EC0A-4E61-7949-B2FF-A6193DC78300}"/>
              </a:ext>
            </a:extLst>
          </p:cNvPr>
          <p:cNvSpPr/>
          <p:nvPr/>
        </p:nvSpPr>
        <p:spPr>
          <a:xfrm>
            <a:off x="357102" y="1466710"/>
            <a:ext cx="2259726" cy="600164"/>
          </a:xfrm>
          <a:prstGeom prst="rect">
            <a:avLst/>
          </a:prstGeom>
        </p:spPr>
        <p:txBody>
          <a:bodyPr wrap="square">
            <a:spAutoFit/>
          </a:bodyPr>
          <a:lstStyle/>
          <a:p>
            <a:pPr>
              <a:spcAft>
                <a:spcPts val="300"/>
              </a:spcAft>
            </a:pPr>
            <a:r>
              <a:rPr lang="en-US" sz="1100">
                <a:latin typeface="+mj-lt"/>
              </a:rPr>
              <a:t>Percentage of children under 5 affected by stunting, by country, 2020</a:t>
            </a:r>
            <a:r>
              <a:rPr lang="en-US" sz="1100" baseline="30000">
                <a:latin typeface="+mj-lt"/>
              </a:rPr>
              <a:t>1 </a:t>
            </a:r>
            <a:r>
              <a:rPr lang="en-US" sz="1100">
                <a:latin typeface="+mj-lt"/>
              </a:rPr>
              <a:t>and 2000</a:t>
            </a:r>
            <a:endParaRPr lang="en-US" sz="1000">
              <a:solidFill>
                <a:srgbClr val="76787A"/>
              </a:solidFill>
              <a:latin typeface="Univers LT Std" panose="020B0603020202020204" pitchFamily="34" charset="0"/>
            </a:endParaRPr>
          </a:p>
        </p:txBody>
      </p:sp>
      <p:sp>
        <p:nvSpPr>
          <p:cNvPr id="11" name="TextBox 10">
            <a:extLst>
              <a:ext uri="{FF2B5EF4-FFF2-40B4-BE49-F238E27FC236}">
                <a16:creationId xmlns:a16="http://schemas.microsoft.com/office/drawing/2014/main" id="{3025BEC2-DF23-A74C-97BD-5199CF80ABF7}"/>
              </a:ext>
            </a:extLst>
          </p:cNvPr>
          <p:cNvSpPr txBox="1"/>
          <p:nvPr/>
        </p:nvSpPr>
        <p:spPr>
          <a:xfrm>
            <a:off x="703266" y="2081679"/>
            <a:ext cx="1993424" cy="2123658"/>
          </a:xfrm>
          <a:prstGeom prst="rect">
            <a:avLst/>
          </a:prstGeom>
          <a:noFill/>
        </p:spPr>
        <p:txBody>
          <a:bodyPr wrap="square" rtlCol="0">
            <a:spAutoFit/>
          </a:bodyPr>
          <a:lstStyle/>
          <a:p>
            <a:r>
              <a:rPr lang="en-US" sz="1100"/>
              <a:t>≥30% (very high)</a:t>
            </a:r>
          </a:p>
          <a:p>
            <a:endParaRPr lang="en-US" sz="1100"/>
          </a:p>
          <a:p>
            <a:r>
              <a:rPr lang="en-US" sz="1100"/>
              <a:t>20 – &lt;30% (high)</a:t>
            </a:r>
          </a:p>
          <a:p>
            <a:endParaRPr lang="en-US" sz="1100"/>
          </a:p>
          <a:p>
            <a:r>
              <a:rPr lang="en-US" sz="1100"/>
              <a:t>10 – &lt;20% (medium)</a:t>
            </a:r>
          </a:p>
          <a:p>
            <a:endParaRPr lang="en-US" sz="1100"/>
          </a:p>
          <a:p>
            <a:r>
              <a:rPr lang="en-US" sz="1100"/>
              <a:t>2.5 – &lt;10% (low)</a:t>
            </a:r>
          </a:p>
          <a:p>
            <a:endParaRPr lang="en-US" sz="1100"/>
          </a:p>
          <a:p>
            <a:r>
              <a:rPr lang="en-US" sz="1100"/>
              <a:t>&lt;2.5% (very low)</a:t>
            </a:r>
          </a:p>
          <a:p>
            <a:endParaRPr lang="en-US" sz="800"/>
          </a:p>
          <a:p>
            <a:r>
              <a:rPr lang="en-US" sz="1100"/>
              <a:t>Modeled estimate not available</a:t>
            </a:r>
          </a:p>
        </p:txBody>
      </p:sp>
      <p:sp>
        <p:nvSpPr>
          <p:cNvPr id="2" name="Oval 1">
            <a:extLst>
              <a:ext uri="{FF2B5EF4-FFF2-40B4-BE49-F238E27FC236}">
                <a16:creationId xmlns:a16="http://schemas.microsoft.com/office/drawing/2014/main" id="{14E45B9D-FA1E-F24F-877C-189FDC2F88D4}"/>
              </a:ext>
            </a:extLst>
          </p:cNvPr>
          <p:cNvSpPr/>
          <p:nvPr/>
        </p:nvSpPr>
        <p:spPr>
          <a:xfrm>
            <a:off x="418579" y="2132648"/>
            <a:ext cx="249875" cy="249875"/>
          </a:xfrm>
          <a:prstGeom prst="ellipse">
            <a:avLst/>
          </a:prstGeom>
          <a:solidFill>
            <a:srgbClr val="CC4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4EC639-2612-4C42-B786-083E20F66F94}"/>
              </a:ext>
            </a:extLst>
          </p:cNvPr>
          <p:cNvSpPr/>
          <p:nvPr/>
        </p:nvSpPr>
        <p:spPr>
          <a:xfrm>
            <a:off x="418579" y="2457768"/>
            <a:ext cx="249875" cy="249875"/>
          </a:xfrm>
          <a:prstGeom prst="ellipse">
            <a:avLst/>
          </a:prstGeom>
          <a:solidFill>
            <a:srgbClr val="E9B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CA438-4700-3640-8EEB-320AED70023C}"/>
              </a:ext>
            </a:extLst>
          </p:cNvPr>
          <p:cNvSpPr/>
          <p:nvPr/>
        </p:nvSpPr>
        <p:spPr>
          <a:xfrm>
            <a:off x="418579" y="2762568"/>
            <a:ext cx="249875" cy="249875"/>
          </a:xfrm>
          <a:prstGeom prst="ellipse">
            <a:avLst/>
          </a:prstGeom>
          <a:solidFill>
            <a:srgbClr val="F5E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E4D5BA-ACDD-DB4D-9C3E-85B6D6273DA6}"/>
              </a:ext>
            </a:extLst>
          </p:cNvPr>
          <p:cNvSpPr/>
          <p:nvPr/>
        </p:nvSpPr>
        <p:spPr>
          <a:xfrm>
            <a:off x="418579" y="3108008"/>
            <a:ext cx="249875" cy="249875"/>
          </a:xfrm>
          <a:prstGeom prst="ellipse">
            <a:avLst/>
          </a:prstGeom>
          <a:solidFill>
            <a:srgbClr val="91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4AF46C-BA28-864A-B707-D06741F18961}"/>
              </a:ext>
            </a:extLst>
          </p:cNvPr>
          <p:cNvSpPr/>
          <p:nvPr/>
        </p:nvSpPr>
        <p:spPr>
          <a:xfrm>
            <a:off x="418579" y="3463608"/>
            <a:ext cx="249875" cy="249875"/>
          </a:xfrm>
          <a:prstGeom prst="ellipse">
            <a:avLst/>
          </a:prstGeom>
          <a:solidFill>
            <a:srgbClr val="5DA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8A831A-D124-D24E-A1C8-872E7950FDBA}"/>
              </a:ext>
            </a:extLst>
          </p:cNvPr>
          <p:cNvSpPr/>
          <p:nvPr/>
        </p:nvSpPr>
        <p:spPr>
          <a:xfrm>
            <a:off x="418579" y="3798888"/>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D04DAD-8CA5-034F-AF83-0927B57C5F34}"/>
              </a:ext>
            </a:extLst>
          </p:cNvPr>
          <p:cNvSpPr/>
          <p:nvPr/>
        </p:nvSpPr>
        <p:spPr>
          <a:xfrm>
            <a:off x="357102" y="4200773"/>
            <a:ext cx="2743149" cy="2323713"/>
          </a:xfrm>
          <a:prstGeom prst="rect">
            <a:avLst/>
          </a:prstGeom>
        </p:spPr>
        <p:txBody>
          <a:bodyPr wrap="square">
            <a:spAutoFit/>
          </a:bodyPr>
          <a:lstStyle/>
          <a:p>
            <a:r>
              <a:rPr lang="en-US" sz="900">
                <a:solidFill>
                  <a:schemeClr val="tx1">
                    <a:lumMod val="50000"/>
                    <a:lumOff val="50000"/>
                  </a:schemeClr>
                </a:solidFill>
              </a:rPr>
              <a:t>Source: UNICEF, WHO, World Bank Group, Joint Child Malnutrition Estimates, 2021 edition. </a:t>
            </a:r>
          </a:p>
          <a:p>
            <a:r>
              <a:rPr lang="en-US" sz="900">
                <a:solidFill>
                  <a:schemeClr val="tx1">
                    <a:lumMod val="50000"/>
                    <a:lumOff val="50000"/>
                  </a:schemeClr>
                </a:solidFill>
              </a:rPr>
              <a:t>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a:t>
            </a:r>
          </a:p>
          <a:p>
            <a:r>
              <a:rPr lang="en-US" sz="900">
                <a:solidFill>
                  <a:schemeClr val="tx1">
                    <a:lumMod val="50000"/>
                    <a:lumOff val="50000"/>
                  </a:schemeClr>
                </a:solidFill>
              </a:rPr>
              <a:t>These maps are stylized and not to scale; they do not reflect a position by UNICEF, WHO or World Bank Group on the legal status of any country or territory or the delimitation of any frontiers.</a:t>
            </a:r>
          </a:p>
          <a:p>
            <a:endParaRPr lang="en-US" sz="1000">
              <a:solidFill>
                <a:srgbClr val="76787A"/>
              </a:solidFill>
              <a:latin typeface="Univers LT Std" panose="020B0603020202020204" pitchFamily="34" charset="0"/>
            </a:endParaRPr>
          </a:p>
        </p:txBody>
      </p:sp>
      <p:sp>
        <p:nvSpPr>
          <p:cNvPr id="19" name="Rectangle 18">
            <a:extLst>
              <a:ext uri="{FF2B5EF4-FFF2-40B4-BE49-F238E27FC236}">
                <a16:creationId xmlns:a16="http://schemas.microsoft.com/office/drawing/2014/main" id="{9E9C7045-C592-4CAB-BBE1-21440F4CD6BA}"/>
              </a:ext>
            </a:extLst>
          </p:cNvPr>
          <p:cNvSpPr/>
          <p:nvPr/>
        </p:nvSpPr>
        <p:spPr>
          <a:xfrm>
            <a:off x="3435535" y="1442585"/>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2020</a:t>
            </a:r>
            <a:r>
              <a:rPr lang="en-US" sz="2400" baseline="30000">
                <a:solidFill>
                  <a:schemeClr val="tx1"/>
                </a:solidFill>
              </a:rPr>
              <a:t>1</a:t>
            </a:r>
          </a:p>
        </p:txBody>
      </p:sp>
      <p:sp>
        <p:nvSpPr>
          <p:cNvPr id="20" name="Rectangle 19">
            <a:extLst>
              <a:ext uri="{FF2B5EF4-FFF2-40B4-BE49-F238E27FC236}">
                <a16:creationId xmlns:a16="http://schemas.microsoft.com/office/drawing/2014/main" id="{B66492DE-E356-4C41-B5FA-83D7E0665F50}"/>
              </a:ext>
            </a:extLst>
          </p:cNvPr>
          <p:cNvSpPr/>
          <p:nvPr/>
        </p:nvSpPr>
        <p:spPr>
          <a:xfrm>
            <a:off x="3435535" y="3983351"/>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2000</a:t>
            </a:r>
            <a:endParaRPr lang="en-US" sz="2400" baseline="30000">
              <a:solidFill>
                <a:schemeClr val="tx1"/>
              </a:solidFill>
            </a:endParaRPr>
          </a:p>
        </p:txBody>
      </p:sp>
      <p:cxnSp>
        <p:nvCxnSpPr>
          <p:cNvPr id="21" name="Straight Connector 20">
            <a:extLst>
              <a:ext uri="{FF2B5EF4-FFF2-40B4-BE49-F238E27FC236}">
                <a16:creationId xmlns:a16="http://schemas.microsoft.com/office/drawing/2014/main" id="{20956FCA-2AC4-2244-8990-5BEA407AC29A}"/>
              </a:ext>
            </a:extLst>
          </p:cNvPr>
          <p:cNvCxnSpPr/>
          <p:nvPr/>
        </p:nvCxnSpPr>
        <p:spPr>
          <a:xfrm>
            <a:off x="3435535" y="3882778"/>
            <a:ext cx="8472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6EC5B9-6719-E04C-BACD-F4A44BE26B34}"/>
              </a:ext>
            </a:extLst>
          </p:cNvPr>
          <p:cNvSpPr txBox="1"/>
          <p:nvPr/>
        </p:nvSpPr>
        <p:spPr>
          <a:xfrm>
            <a:off x="10313953" y="2822704"/>
            <a:ext cx="1342239" cy="784830"/>
          </a:xfrm>
          <a:prstGeom prst="rect">
            <a:avLst/>
          </a:prstGeom>
          <a:noFill/>
        </p:spPr>
        <p:txBody>
          <a:bodyPr wrap="square" rtlCol="0">
            <a:spAutoFit/>
          </a:bodyPr>
          <a:lstStyle/>
          <a:p>
            <a:r>
              <a:rPr lang="en-US" sz="900"/>
              <a:t>Distribution of stunting prevalence for each country with a modelled estimate presented for 2020.</a:t>
            </a:r>
            <a:r>
              <a:rPr lang="en-US" sz="900" baseline="30000"/>
              <a:t>1</a:t>
            </a:r>
            <a:endParaRPr lang="en-US" sz="900"/>
          </a:p>
        </p:txBody>
      </p:sp>
      <p:pic>
        <p:nvPicPr>
          <p:cNvPr id="23" name="Picture 22" descr="Background pattern&#10;&#10;Description automatically generated">
            <a:extLst>
              <a:ext uri="{FF2B5EF4-FFF2-40B4-BE49-F238E27FC236}">
                <a16:creationId xmlns:a16="http://schemas.microsoft.com/office/drawing/2014/main" id="{98C968B3-9545-B64B-8BF8-6DB888167A01}"/>
              </a:ext>
            </a:extLst>
          </p:cNvPr>
          <p:cNvPicPr>
            <a:picLocks noChangeAspect="1"/>
          </p:cNvPicPr>
          <p:nvPr/>
        </p:nvPicPr>
        <p:blipFill>
          <a:blip r:embed="rId4"/>
          <a:stretch>
            <a:fillRect/>
          </a:stretch>
        </p:blipFill>
        <p:spPr>
          <a:xfrm>
            <a:off x="10357193" y="4238494"/>
            <a:ext cx="1318924" cy="1091014"/>
          </a:xfrm>
          <a:prstGeom prst="rect">
            <a:avLst/>
          </a:prstGeom>
        </p:spPr>
      </p:pic>
      <p:sp>
        <p:nvSpPr>
          <p:cNvPr id="24" name="TextBox 23">
            <a:extLst>
              <a:ext uri="{FF2B5EF4-FFF2-40B4-BE49-F238E27FC236}">
                <a16:creationId xmlns:a16="http://schemas.microsoft.com/office/drawing/2014/main" id="{30820A93-806C-A542-946B-D8D76AA5D856}"/>
              </a:ext>
            </a:extLst>
          </p:cNvPr>
          <p:cNvSpPr txBox="1"/>
          <p:nvPr/>
        </p:nvSpPr>
        <p:spPr>
          <a:xfrm>
            <a:off x="10355898" y="5398124"/>
            <a:ext cx="1342239" cy="784830"/>
          </a:xfrm>
          <a:prstGeom prst="rect">
            <a:avLst/>
          </a:prstGeom>
          <a:noFill/>
        </p:spPr>
        <p:txBody>
          <a:bodyPr wrap="square" rtlCol="0">
            <a:spAutoFit/>
          </a:bodyPr>
          <a:lstStyle/>
          <a:p>
            <a:r>
              <a:rPr lang="en-US" sz="900"/>
              <a:t>Distribution of stunting prevalence for each country with a modelled estimate presented for 2000.</a:t>
            </a:r>
          </a:p>
        </p:txBody>
      </p:sp>
      <p:pic>
        <p:nvPicPr>
          <p:cNvPr id="26" name="Picture 25" descr="Background pattern&#10;&#10;Description automatically generated">
            <a:extLst>
              <a:ext uri="{FF2B5EF4-FFF2-40B4-BE49-F238E27FC236}">
                <a16:creationId xmlns:a16="http://schemas.microsoft.com/office/drawing/2014/main" id="{56A88D4A-CBC2-364E-BFE0-114FF28A3BF4}"/>
              </a:ext>
            </a:extLst>
          </p:cNvPr>
          <p:cNvPicPr>
            <a:picLocks noChangeAspect="1"/>
          </p:cNvPicPr>
          <p:nvPr/>
        </p:nvPicPr>
        <p:blipFill>
          <a:blip r:embed="rId5"/>
          <a:stretch>
            <a:fillRect/>
          </a:stretch>
        </p:blipFill>
        <p:spPr>
          <a:xfrm>
            <a:off x="10367555" y="1707462"/>
            <a:ext cx="1318924" cy="1091014"/>
          </a:xfrm>
          <a:prstGeom prst="rect">
            <a:avLst/>
          </a:prstGeom>
        </p:spPr>
      </p:pic>
    </p:spTree>
    <p:extLst>
      <p:ext uri="{BB962C8B-B14F-4D97-AF65-F5344CB8AC3E}">
        <p14:creationId xmlns:p14="http://schemas.microsoft.com/office/powerpoint/2010/main" val="181882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91E0D-630F-F84F-AC5A-A2FB99584860}"/>
              </a:ext>
            </a:extLst>
          </p:cNvPr>
          <p:cNvPicPr>
            <a:picLocks noChangeAspect="1"/>
          </p:cNvPicPr>
          <p:nvPr/>
        </p:nvPicPr>
        <p:blipFill>
          <a:blip r:embed="rId2"/>
          <a:srcRect/>
          <a:stretch/>
        </p:blipFill>
        <p:spPr>
          <a:xfrm>
            <a:off x="2845081" y="1938946"/>
            <a:ext cx="9184891" cy="3951216"/>
          </a:xfrm>
          <a:prstGeom prst="rect">
            <a:avLst/>
          </a:prstGeom>
        </p:spPr>
      </p:pic>
      <p:sp>
        <p:nvSpPr>
          <p:cNvPr id="4" name="Rectangle 3">
            <a:extLst>
              <a:ext uri="{FF2B5EF4-FFF2-40B4-BE49-F238E27FC236}">
                <a16:creationId xmlns:a16="http://schemas.microsoft.com/office/drawing/2014/main" id="{E253EA5D-7289-0044-B6FB-819F206AD4DE}"/>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2EFD97-E949-724A-B5EC-CA5F596D008E}"/>
              </a:ext>
            </a:extLst>
          </p:cNvPr>
          <p:cNvSpPr txBox="1"/>
          <p:nvPr/>
        </p:nvSpPr>
        <p:spPr>
          <a:xfrm>
            <a:off x="342899" y="279197"/>
            <a:ext cx="11555559"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Trends: Prevalence, 2000—2020</a:t>
            </a:r>
            <a:r>
              <a:rPr lang="en-US" sz="3600" baseline="30000">
                <a:solidFill>
                  <a:schemeClr val="bg1"/>
                </a:solidFill>
              </a:rPr>
              <a:t>1</a:t>
            </a:r>
          </a:p>
        </p:txBody>
      </p:sp>
      <p:sp>
        <p:nvSpPr>
          <p:cNvPr id="6" name="Rectangle 5">
            <a:extLst>
              <a:ext uri="{FF2B5EF4-FFF2-40B4-BE49-F238E27FC236}">
                <a16:creationId xmlns:a16="http://schemas.microsoft.com/office/drawing/2014/main" id="{B40008BD-4D24-9F44-9DCC-DF5F58494AE1}"/>
              </a:ext>
            </a:extLst>
          </p:cNvPr>
          <p:cNvSpPr/>
          <p:nvPr/>
        </p:nvSpPr>
        <p:spPr>
          <a:xfrm>
            <a:off x="342899" y="1938945"/>
            <a:ext cx="2260600" cy="3339376"/>
          </a:xfrm>
          <a:prstGeom prst="rect">
            <a:avLst/>
          </a:prstGeom>
        </p:spPr>
        <p:txBody>
          <a:bodyPr wrap="square">
            <a:spAutoFit/>
          </a:bodyPr>
          <a:lstStyle/>
          <a:p>
            <a:r>
              <a:rPr lang="en-US" sz="1200">
                <a:latin typeface="+mj-lt"/>
              </a:rPr>
              <a:t>Trends in the percentage of children under 5 affected by stunting, by UNICEF region/ sub-region, 2000 and 2020</a:t>
            </a:r>
            <a:r>
              <a:rPr lang="en-US" sz="1200" baseline="30000">
                <a:latin typeface="+mj-lt"/>
              </a:rPr>
              <a:t>1</a:t>
            </a:r>
          </a:p>
          <a:p>
            <a:endParaRPr lang="en-US" sz="1000">
              <a:latin typeface="FranklinGothic URW Cond" pitchFamily="2" charset="0"/>
            </a:endParaRPr>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a:t>
            </a:r>
          </a:p>
          <a:p>
            <a:r>
              <a:rPr lang="en-US" sz="900">
                <a:solidFill>
                  <a:schemeClr val="tx1">
                    <a:lumMod val="50000"/>
                    <a:lumOff val="50000"/>
                  </a:schemeClr>
                </a:solidFill>
              </a:rPr>
              <a:t>†Represents regions/sub-regions where the change has been statistically significant.</a:t>
            </a:r>
          </a:p>
          <a:p>
            <a:endParaRPr lang="en-US" sz="900">
              <a:solidFill>
                <a:schemeClr val="tx1">
                  <a:lumMod val="50000"/>
                  <a:lumOff val="50000"/>
                </a:schemeClr>
              </a:solidFill>
            </a:endParaRPr>
          </a:p>
        </p:txBody>
      </p:sp>
    </p:spTree>
    <p:extLst>
      <p:ext uri="{BB962C8B-B14F-4D97-AF65-F5344CB8AC3E}">
        <p14:creationId xmlns:p14="http://schemas.microsoft.com/office/powerpoint/2010/main" val="8620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48FAD-8F5B-9E48-9B27-B7749833A82A}"/>
              </a:ext>
            </a:extLst>
          </p:cNvPr>
          <p:cNvPicPr>
            <a:picLocks noChangeAspect="1"/>
          </p:cNvPicPr>
          <p:nvPr/>
        </p:nvPicPr>
        <p:blipFill>
          <a:blip r:embed="rId2"/>
          <a:srcRect/>
          <a:stretch/>
        </p:blipFill>
        <p:spPr>
          <a:xfrm>
            <a:off x="2870200" y="1734213"/>
            <a:ext cx="8750299" cy="4477214"/>
          </a:xfrm>
          <a:prstGeom prst="rect">
            <a:avLst/>
          </a:prstGeom>
        </p:spPr>
      </p:pic>
      <p:sp>
        <p:nvSpPr>
          <p:cNvPr id="4" name="Rectangle 3">
            <a:extLst>
              <a:ext uri="{FF2B5EF4-FFF2-40B4-BE49-F238E27FC236}">
                <a16:creationId xmlns:a16="http://schemas.microsoft.com/office/drawing/2014/main" id="{70AFC7CF-828D-0747-A9AD-F19A07C394C8}"/>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DC13B3-1695-1547-925F-FD821A0C1A22}"/>
              </a:ext>
            </a:extLst>
          </p:cNvPr>
          <p:cNvSpPr txBox="1"/>
          <p:nvPr/>
        </p:nvSpPr>
        <p:spPr>
          <a:xfrm>
            <a:off x="342899" y="208048"/>
            <a:ext cx="12192000"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Trends: Number (millions) affected, 2000 and 2020</a:t>
            </a:r>
            <a:r>
              <a:rPr lang="en-US" sz="3600" baseline="30000">
                <a:solidFill>
                  <a:schemeClr val="bg1"/>
                </a:solidFill>
              </a:rPr>
              <a:t>1</a:t>
            </a:r>
          </a:p>
        </p:txBody>
      </p:sp>
      <p:sp>
        <p:nvSpPr>
          <p:cNvPr id="6" name="Rectangle 5">
            <a:extLst>
              <a:ext uri="{FF2B5EF4-FFF2-40B4-BE49-F238E27FC236}">
                <a16:creationId xmlns:a16="http://schemas.microsoft.com/office/drawing/2014/main" id="{450F9E80-D112-B34C-B92D-C0F12A9ECB41}"/>
              </a:ext>
            </a:extLst>
          </p:cNvPr>
          <p:cNvSpPr/>
          <p:nvPr/>
        </p:nvSpPr>
        <p:spPr>
          <a:xfrm>
            <a:off x="342899" y="1951646"/>
            <a:ext cx="2266744" cy="2954655"/>
          </a:xfrm>
          <a:prstGeom prst="rect">
            <a:avLst/>
          </a:prstGeom>
        </p:spPr>
        <p:txBody>
          <a:bodyPr wrap="square">
            <a:spAutoFit/>
          </a:bodyPr>
          <a:lstStyle/>
          <a:p>
            <a:r>
              <a:rPr lang="en-US" sz="1200">
                <a:latin typeface="+mj-lt"/>
              </a:rPr>
              <a:t>Trends in the number (millions) of children under 5 affected by stunting, by UNICEF region/ sub-region, 2000 and 2020</a:t>
            </a:r>
            <a:r>
              <a:rPr lang="en-US" sz="1200" baseline="30000">
                <a:latin typeface="+mj-lt"/>
              </a:rPr>
              <a:t>1</a:t>
            </a:r>
          </a:p>
          <a:p>
            <a:endParaRPr lang="en-US" sz="1000">
              <a:latin typeface="FranklinGothic URW Cond" pitchFamily="2" charset="0"/>
            </a:endParaRPr>
          </a:p>
          <a:p>
            <a:r>
              <a:rPr lang="en-US" sz="800">
                <a:solidFill>
                  <a:schemeClr val="tx1">
                    <a:lumMod val="50000"/>
                    <a:lumOff val="50000"/>
                  </a:schemeClr>
                </a:solidFill>
              </a:rPr>
              <a:t>Source: UNICEF, WHO, World Bank Group Joint Malnutrition Estimates, 2021 edition. </a:t>
            </a:r>
          </a:p>
          <a:p>
            <a:r>
              <a:rPr lang="en-US" sz="800">
                <a:solidFill>
                  <a:schemeClr val="tx1">
                    <a:lumMod val="50000"/>
                    <a:lumOff val="50000"/>
                  </a:schemeClr>
                </a:solidFill>
              </a:rPr>
              <a:t>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a:t>
            </a:r>
          </a:p>
          <a:p>
            <a:r>
              <a:rPr lang="en-US" sz="800">
                <a:solidFill>
                  <a:schemeClr val="tx1">
                    <a:lumMod val="50000"/>
                    <a:lumOff val="50000"/>
                  </a:schemeClr>
                </a:solidFill>
              </a:rPr>
              <a:t>†Represents regions/sub-regions where the change has been statistically significant. See page 15 for the 95% confidence intervals for graphed estimates. </a:t>
            </a:r>
          </a:p>
        </p:txBody>
      </p:sp>
      <p:pic>
        <p:nvPicPr>
          <p:cNvPr id="7" name="Picture 6" descr="Chart, bar chart&#10;&#10;Description automatically generated">
            <a:extLst>
              <a:ext uri="{FF2B5EF4-FFF2-40B4-BE49-F238E27FC236}">
                <a16:creationId xmlns:a16="http://schemas.microsoft.com/office/drawing/2014/main" id="{0FBFDB1B-EBA0-F84F-8900-E59B42ADB11F}"/>
              </a:ext>
            </a:extLst>
          </p:cNvPr>
          <p:cNvPicPr>
            <a:picLocks noChangeAspect="1"/>
          </p:cNvPicPr>
          <p:nvPr/>
        </p:nvPicPr>
        <p:blipFill>
          <a:blip r:embed="rId3"/>
          <a:stretch>
            <a:fillRect/>
          </a:stretch>
        </p:blipFill>
        <p:spPr>
          <a:xfrm>
            <a:off x="2870200" y="1792599"/>
            <a:ext cx="9157712" cy="4418828"/>
          </a:xfrm>
          <a:prstGeom prst="rect">
            <a:avLst/>
          </a:prstGeom>
        </p:spPr>
      </p:pic>
    </p:spTree>
    <p:extLst>
      <p:ext uri="{BB962C8B-B14F-4D97-AF65-F5344CB8AC3E}">
        <p14:creationId xmlns:p14="http://schemas.microsoft.com/office/powerpoint/2010/main" val="403297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6096000" y="1997839"/>
            <a:ext cx="3657600" cy="2862322"/>
          </a:xfrm>
          <a:prstGeom prst="rect">
            <a:avLst/>
          </a:prstGeom>
        </p:spPr>
        <p:txBody>
          <a:bodyPr wrap="square">
            <a:spAutoFit/>
          </a:bodyPr>
          <a:lstStyle/>
          <a:p>
            <a:r>
              <a:rPr lang="en-US" sz="2000" b="1">
                <a:latin typeface="+mj-lt"/>
              </a:rPr>
              <a:t>Wasting </a:t>
            </a:r>
            <a:r>
              <a:rPr lang="en-US" sz="2000">
                <a:latin typeface="+mj-lt"/>
              </a:rPr>
              <a:t>refers to a child who</a:t>
            </a:r>
          </a:p>
          <a:p>
            <a:r>
              <a:rPr lang="en-US" sz="2000">
                <a:latin typeface="+mj-lt"/>
              </a:rPr>
              <a:t>is too thin for his or her height.</a:t>
            </a:r>
          </a:p>
          <a:p>
            <a:r>
              <a:rPr lang="en-US" sz="2000">
                <a:latin typeface="+mj-lt"/>
              </a:rPr>
              <a:t>Wasting is the result of recent</a:t>
            </a:r>
          </a:p>
          <a:p>
            <a:r>
              <a:rPr lang="en-US" sz="2000">
                <a:latin typeface="+mj-lt"/>
              </a:rPr>
              <a:t>rapid weight loss or the failure</a:t>
            </a:r>
          </a:p>
          <a:p>
            <a:r>
              <a:rPr lang="en-US" sz="2000">
                <a:latin typeface="+mj-lt"/>
              </a:rPr>
              <a:t>to gain weight. A child who is</a:t>
            </a:r>
          </a:p>
          <a:p>
            <a:r>
              <a:rPr lang="en-US" sz="2000">
                <a:latin typeface="+mj-lt"/>
              </a:rPr>
              <a:t>moderately or severely wasted</a:t>
            </a:r>
          </a:p>
          <a:p>
            <a:r>
              <a:rPr lang="en-US" sz="2000">
                <a:latin typeface="+mj-lt"/>
              </a:rPr>
              <a:t>has an increased risk of death,</a:t>
            </a:r>
          </a:p>
          <a:p>
            <a:r>
              <a:rPr lang="en-US" sz="2000">
                <a:latin typeface="+mj-lt"/>
              </a:rPr>
              <a:t>but treatment is possible.</a:t>
            </a:r>
          </a:p>
          <a:p>
            <a:endParaRPr lang="en-US" sz="2000">
              <a:solidFill>
                <a:schemeClr val="bg1"/>
              </a:solidFill>
              <a:latin typeface="+mj-lt"/>
            </a:endParaRPr>
          </a:p>
        </p:txBody>
      </p:sp>
      <p:pic>
        <p:nvPicPr>
          <p:cNvPr id="6" name="Picture 5" descr="A picture containing logo&#10;&#10;Description automatically generated">
            <a:extLst>
              <a:ext uri="{FF2B5EF4-FFF2-40B4-BE49-F238E27FC236}">
                <a16:creationId xmlns:a16="http://schemas.microsoft.com/office/drawing/2014/main" id="{EA9403FA-C553-5D40-AA13-EE7D497ED108}"/>
              </a:ext>
            </a:extLst>
          </p:cNvPr>
          <p:cNvPicPr>
            <a:picLocks noChangeAspect="1"/>
          </p:cNvPicPr>
          <p:nvPr/>
        </p:nvPicPr>
        <p:blipFill>
          <a:blip r:embed="rId2"/>
          <a:stretch>
            <a:fillRect/>
          </a:stretch>
        </p:blipFill>
        <p:spPr>
          <a:xfrm>
            <a:off x="789940" y="589140"/>
            <a:ext cx="5111748" cy="5679720"/>
          </a:xfrm>
          <a:prstGeom prst="rect">
            <a:avLst/>
          </a:prstGeom>
        </p:spPr>
      </p:pic>
    </p:spTree>
    <p:extLst>
      <p:ext uri="{BB962C8B-B14F-4D97-AF65-F5344CB8AC3E}">
        <p14:creationId xmlns:p14="http://schemas.microsoft.com/office/powerpoint/2010/main" val="375096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2E3F354-CE62-D942-9B37-A07964BF3958}"/>
              </a:ext>
            </a:extLst>
          </p:cNvPr>
          <p:cNvPicPr>
            <a:picLocks noChangeAspect="1"/>
          </p:cNvPicPr>
          <p:nvPr/>
        </p:nvPicPr>
        <p:blipFill>
          <a:blip r:embed="rId3"/>
          <a:stretch>
            <a:fillRect/>
          </a:stretch>
        </p:blipFill>
        <p:spPr>
          <a:xfrm>
            <a:off x="2292669" y="1683679"/>
            <a:ext cx="9719716" cy="4538106"/>
          </a:xfrm>
          <a:prstGeom prst="rect">
            <a:avLst/>
          </a:prstGeom>
        </p:spPr>
      </p:pic>
      <p:sp>
        <p:nvSpPr>
          <p:cNvPr id="6" name="Rectangle 5">
            <a:extLst>
              <a:ext uri="{FF2B5EF4-FFF2-40B4-BE49-F238E27FC236}">
                <a16:creationId xmlns:a16="http://schemas.microsoft.com/office/drawing/2014/main" id="{D9AE37F0-F855-FA46-BAD4-7536D77D2A0D}"/>
              </a:ext>
            </a:extLst>
          </p:cNvPr>
          <p:cNvSpPr/>
          <p:nvPr/>
        </p:nvSpPr>
        <p:spPr>
          <a:xfrm>
            <a:off x="0" y="0"/>
            <a:ext cx="12192000" cy="1234440"/>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2F07F1-43C8-6844-A43F-702C1711E7B6}"/>
              </a:ext>
            </a:extLst>
          </p:cNvPr>
          <p:cNvSpPr txBox="1"/>
          <p:nvPr/>
        </p:nvSpPr>
        <p:spPr>
          <a:xfrm>
            <a:off x="342899" y="279197"/>
            <a:ext cx="11033661" cy="923330"/>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Prevalence, by country and UNICEF sub-region, 2020</a:t>
            </a:r>
            <a:r>
              <a:rPr lang="en-US" sz="3600" baseline="30000">
                <a:solidFill>
                  <a:schemeClr val="bg1"/>
                </a:solidFill>
              </a:rPr>
              <a:t>1</a:t>
            </a:r>
          </a:p>
        </p:txBody>
      </p:sp>
      <p:sp>
        <p:nvSpPr>
          <p:cNvPr id="8" name="Rectangle 7">
            <a:extLst>
              <a:ext uri="{FF2B5EF4-FFF2-40B4-BE49-F238E27FC236}">
                <a16:creationId xmlns:a16="http://schemas.microsoft.com/office/drawing/2014/main" id="{A3BC04BF-D1ED-1E4B-A32D-131FA33E1A10}"/>
              </a:ext>
            </a:extLst>
          </p:cNvPr>
          <p:cNvSpPr/>
          <p:nvPr/>
        </p:nvSpPr>
        <p:spPr>
          <a:xfrm>
            <a:off x="342899" y="1460388"/>
            <a:ext cx="2227580" cy="646331"/>
          </a:xfrm>
          <a:prstGeom prst="rect">
            <a:avLst/>
          </a:prstGeom>
        </p:spPr>
        <p:txBody>
          <a:bodyPr wrap="square">
            <a:spAutoFit/>
          </a:bodyPr>
          <a:lstStyle/>
          <a:p>
            <a:r>
              <a:rPr lang="en-US" sz="1200">
                <a:latin typeface="+mj-lt"/>
              </a:rPr>
              <a:t>Percentage of children under 5 affected by wasting, by country and UNICEF sub-region, 2020</a:t>
            </a:r>
            <a:r>
              <a:rPr lang="en-US" sz="1200" baseline="30000">
                <a:latin typeface="+mj-lt"/>
              </a:rPr>
              <a:t>1</a:t>
            </a:r>
          </a:p>
        </p:txBody>
      </p:sp>
      <p:sp>
        <p:nvSpPr>
          <p:cNvPr id="9" name="TextBox 8">
            <a:extLst>
              <a:ext uri="{FF2B5EF4-FFF2-40B4-BE49-F238E27FC236}">
                <a16:creationId xmlns:a16="http://schemas.microsoft.com/office/drawing/2014/main" id="{3DD612EF-0DF3-8841-B5D8-8E758E4C3335}"/>
              </a:ext>
            </a:extLst>
          </p:cNvPr>
          <p:cNvSpPr txBox="1"/>
          <p:nvPr/>
        </p:nvSpPr>
        <p:spPr>
          <a:xfrm>
            <a:off x="703787" y="2422681"/>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no data</a:t>
            </a:r>
          </a:p>
        </p:txBody>
      </p:sp>
      <p:sp>
        <p:nvSpPr>
          <p:cNvPr id="10" name="Oval 9">
            <a:extLst>
              <a:ext uri="{FF2B5EF4-FFF2-40B4-BE49-F238E27FC236}">
                <a16:creationId xmlns:a16="http://schemas.microsoft.com/office/drawing/2014/main" id="{BAF5B9DD-82C6-C542-99E6-CA9258C1539E}"/>
              </a:ext>
            </a:extLst>
          </p:cNvPr>
          <p:cNvSpPr/>
          <p:nvPr/>
        </p:nvSpPr>
        <p:spPr>
          <a:xfrm>
            <a:off x="419100" y="2422681"/>
            <a:ext cx="249875" cy="249875"/>
          </a:xfrm>
          <a:prstGeom prst="ellipse">
            <a:avLst/>
          </a:prstGeom>
          <a:solidFill>
            <a:srgbClr val="E4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0D4F0F2-798A-E54B-BE80-383113F5B293}"/>
              </a:ext>
            </a:extLst>
          </p:cNvPr>
          <p:cNvSpPr/>
          <p:nvPr/>
        </p:nvSpPr>
        <p:spPr>
          <a:xfrm>
            <a:off x="419100" y="2747801"/>
            <a:ext cx="249875" cy="249875"/>
          </a:xfrm>
          <a:prstGeom prst="ellipse">
            <a:avLst/>
          </a:prstGeom>
          <a:solidFill>
            <a:srgbClr val="F3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706F99-8E68-E14F-8F6D-C1A101CFA49C}"/>
              </a:ext>
            </a:extLst>
          </p:cNvPr>
          <p:cNvSpPr/>
          <p:nvPr/>
        </p:nvSpPr>
        <p:spPr>
          <a:xfrm>
            <a:off x="419100" y="3052601"/>
            <a:ext cx="249875" cy="249875"/>
          </a:xfrm>
          <a:prstGeom prst="ellipse">
            <a:avLst/>
          </a:prstGeom>
          <a:solidFill>
            <a:srgbClr val="FDB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FECF433-7D5B-A24A-8B4E-5E3F08BCE97D}"/>
              </a:ext>
            </a:extLst>
          </p:cNvPr>
          <p:cNvSpPr/>
          <p:nvPr/>
        </p:nvSpPr>
        <p:spPr>
          <a:xfrm>
            <a:off x="419100" y="3398041"/>
            <a:ext cx="249875" cy="249875"/>
          </a:xfrm>
          <a:prstGeom prst="ellipse">
            <a:avLst/>
          </a:prstGeom>
          <a:solidFill>
            <a:srgbClr val="A0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AA9330-D333-9647-A7E1-3D41B24F1438}"/>
              </a:ext>
            </a:extLst>
          </p:cNvPr>
          <p:cNvSpPr/>
          <p:nvPr/>
        </p:nvSpPr>
        <p:spPr>
          <a:xfrm>
            <a:off x="419100" y="3753641"/>
            <a:ext cx="249875" cy="249875"/>
          </a:xfrm>
          <a:prstGeom prst="ellipse">
            <a:avLst/>
          </a:prstGeom>
          <a:solidFill>
            <a:srgbClr val="579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3254138-F435-3243-BEEB-2130FE52331F}"/>
              </a:ext>
            </a:extLst>
          </p:cNvPr>
          <p:cNvSpPr/>
          <p:nvPr/>
        </p:nvSpPr>
        <p:spPr>
          <a:xfrm>
            <a:off x="419100" y="4088921"/>
            <a:ext cx="249875" cy="249875"/>
          </a:xfrm>
          <a:prstGeom prst="ellipse">
            <a:avLst/>
          </a:prstGeom>
          <a:solidFill>
            <a:srgbClr val="D5D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B27895-8CC7-424D-839B-A0FE803A8F4E}"/>
              </a:ext>
            </a:extLst>
          </p:cNvPr>
          <p:cNvSpPr/>
          <p:nvPr/>
        </p:nvSpPr>
        <p:spPr>
          <a:xfrm>
            <a:off x="9449624" y="5950411"/>
            <a:ext cx="2224365" cy="338554"/>
          </a:xfrm>
          <a:prstGeom prst="rect">
            <a:avLst/>
          </a:prstGeom>
        </p:spPr>
        <p:txBody>
          <a:bodyPr wrap="square">
            <a:spAutoFit/>
          </a:bodyPr>
          <a:lstStyle/>
          <a:p>
            <a:r>
              <a:rPr lang="en-US" sz="800">
                <a:solidFill>
                  <a:schemeClr val="tx1">
                    <a:lumMod val="50000"/>
                    <a:lumOff val="50000"/>
                  </a:schemeClr>
                </a:solidFill>
              </a:rPr>
              <a:t>Source: UNICEF, WHO, World Bank Group, Joint Child Malnutrition Estimates, 2021 edition. </a:t>
            </a:r>
          </a:p>
        </p:txBody>
      </p:sp>
      <p:pic>
        <p:nvPicPr>
          <p:cNvPr id="4" name="Picture 3" descr="Background pattern&#10;&#10;Description automatically generated">
            <a:extLst>
              <a:ext uri="{FF2B5EF4-FFF2-40B4-BE49-F238E27FC236}">
                <a16:creationId xmlns:a16="http://schemas.microsoft.com/office/drawing/2014/main" id="{B1D728A0-C77E-FB46-8A8E-7D3B4E20B66E}"/>
              </a:ext>
            </a:extLst>
          </p:cNvPr>
          <p:cNvPicPr>
            <a:picLocks noChangeAspect="1"/>
          </p:cNvPicPr>
          <p:nvPr/>
        </p:nvPicPr>
        <p:blipFill>
          <a:blip r:embed="rId4"/>
          <a:stretch>
            <a:fillRect/>
          </a:stretch>
        </p:blipFill>
        <p:spPr>
          <a:xfrm>
            <a:off x="419099" y="4621912"/>
            <a:ext cx="1216753" cy="943392"/>
          </a:xfrm>
          <a:prstGeom prst="rect">
            <a:avLst/>
          </a:prstGeom>
        </p:spPr>
      </p:pic>
      <p:sp>
        <p:nvSpPr>
          <p:cNvPr id="18" name="TextBox 17">
            <a:extLst>
              <a:ext uri="{FF2B5EF4-FFF2-40B4-BE49-F238E27FC236}">
                <a16:creationId xmlns:a16="http://schemas.microsoft.com/office/drawing/2014/main" id="{D76BA9CB-7955-244B-85FF-F60F8E4271D1}"/>
              </a:ext>
            </a:extLst>
          </p:cNvPr>
          <p:cNvSpPr txBox="1"/>
          <p:nvPr/>
        </p:nvSpPr>
        <p:spPr>
          <a:xfrm>
            <a:off x="342899" y="5557996"/>
            <a:ext cx="1427178" cy="784830"/>
          </a:xfrm>
          <a:prstGeom prst="rect">
            <a:avLst/>
          </a:prstGeom>
          <a:noFill/>
        </p:spPr>
        <p:txBody>
          <a:bodyPr wrap="square" rtlCol="0">
            <a:spAutoFit/>
          </a:bodyPr>
          <a:lstStyle/>
          <a:p>
            <a:r>
              <a:rPr lang="en-US" sz="900"/>
              <a:t>Distribution of wasting prevalence, by country, using the most recent available survey between 2010 and 2020.</a:t>
            </a:r>
          </a:p>
        </p:txBody>
      </p:sp>
    </p:spTree>
    <p:extLst>
      <p:ext uri="{BB962C8B-B14F-4D97-AF65-F5344CB8AC3E}">
        <p14:creationId xmlns:p14="http://schemas.microsoft.com/office/powerpoint/2010/main" val="325860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4DCC50-F12F-4F4D-8841-46FE97B13C13}"/>
              </a:ext>
            </a:extLst>
          </p:cNvPr>
          <p:cNvSpPr/>
          <p:nvPr/>
        </p:nvSpPr>
        <p:spPr>
          <a:xfrm>
            <a:off x="0" y="0"/>
            <a:ext cx="12192000" cy="1233304"/>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540D1A-A26D-8840-927C-85162C1FAF54}"/>
              </a:ext>
            </a:extLst>
          </p:cNvPr>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Prevalence, by country and UNICEF region, 2020</a:t>
            </a:r>
            <a:r>
              <a:rPr lang="en-US" sz="3600" baseline="30000">
                <a:solidFill>
                  <a:schemeClr val="bg1"/>
                </a:solidFill>
              </a:rPr>
              <a:t>1</a:t>
            </a:r>
          </a:p>
        </p:txBody>
      </p:sp>
      <p:sp>
        <p:nvSpPr>
          <p:cNvPr id="6" name="Rectangle 5">
            <a:extLst>
              <a:ext uri="{FF2B5EF4-FFF2-40B4-BE49-F238E27FC236}">
                <a16:creationId xmlns:a16="http://schemas.microsoft.com/office/drawing/2014/main" id="{D46897B7-B25B-7343-9E4B-B6E48964166D}"/>
              </a:ext>
            </a:extLst>
          </p:cNvPr>
          <p:cNvSpPr/>
          <p:nvPr/>
        </p:nvSpPr>
        <p:spPr>
          <a:xfrm>
            <a:off x="342900" y="1986421"/>
            <a:ext cx="2733586" cy="800219"/>
          </a:xfrm>
          <a:prstGeom prst="rect">
            <a:avLst/>
          </a:prstGeom>
        </p:spPr>
        <p:txBody>
          <a:bodyPr wrap="square">
            <a:spAutoFit/>
          </a:bodyPr>
          <a:lstStyle/>
          <a:p>
            <a:r>
              <a:rPr lang="en-US" sz="1200">
                <a:latin typeface="+mj-lt"/>
              </a:rPr>
              <a:t>Percentage of children under 5 affected by wasting, by country (dots) and UNICEF region (bars), 2020</a:t>
            </a:r>
            <a:r>
              <a:rPr lang="en-US" sz="1200" baseline="30000">
                <a:latin typeface="+mj-lt"/>
              </a:rPr>
              <a:t>1</a:t>
            </a:r>
          </a:p>
          <a:p>
            <a:endParaRPr lang="en-US" sz="1000">
              <a:latin typeface="FranklinGothic URW Cond" pitchFamily="2" charset="0"/>
            </a:endParaRPr>
          </a:p>
        </p:txBody>
      </p:sp>
      <p:sp>
        <p:nvSpPr>
          <p:cNvPr id="9" name="Rectangle 8">
            <a:extLst>
              <a:ext uri="{FF2B5EF4-FFF2-40B4-BE49-F238E27FC236}">
                <a16:creationId xmlns:a16="http://schemas.microsoft.com/office/drawing/2014/main" id="{94EDF810-50D4-6241-929A-D2471C4AE5D4}"/>
              </a:ext>
            </a:extLst>
          </p:cNvPr>
          <p:cNvSpPr/>
          <p:nvPr/>
        </p:nvSpPr>
        <p:spPr>
          <a:xfrm>
            <a:off x="342900" y="2666410"/>
            <a:ext cx="2357571" cy="4124206"/>
          </a:xfrm>
          <a:prstGeom prst="rect">
            <a:avLst/>
          </a:prstGeom>
        </p:spPr>
        <p:txBody>
          <a:bodyPr wrap="square">
            <a:spAutoFit/>
          </a:bodyPr>
          <a:lstStyle/>
          <a:p>
            <a:r>
              <a:rPr lang="en-US" sz="900">
                <a:solidFill>
                  <a:schemeClr val="tx1">
                    <a:lumMod val="50000"/>
                    <a:lumOff val="50000"/>
                  </a:schemeClr>
                </a:solidFill>
              </a:rPr>
              <a:t>Source: UNICEF, WHO, World Bank Group Joint Malnutrition Estimates, 2021 edition. Notes: 1. Each marker refers to the most recent country estimate between 2010 and 2020; “no recent data” refers to the number of countries for which the most recent estimate is before 2010 and “no data” to the number of  countries without an estimate; the regional estimates do not account for the impact of COVID-19 given that the collection of household survey data on child height and weight were limited in 2020 due to physical distancing measures with only four national surveys with at least some field work in 2020 included in the JME database; the JME estimates are therefore based almost entirely on data collected before 2020. 2. The regional estimate for Eastern Europe and Central Asia excludes Russian Federation due to lack of data for that country. There is no estimate available for Western Europe due to insufficient population coverage. North America is not shown as it only includes two countries, of which only one has data. See section about regional and global estimates on slide 28 for an explanation of why trend data are not available for wasting.</a:t>
            </a:r>
          </a:p>
          <a:p>
            <a:endParaRPr lang="en-US" sz="1000">
              <a:latin typeface="FranklinGothic URW Cond" pitchFamily="2" charset="0"/>
            </a:endParaRPr>
          </a:p>
        </p:txBody>
      </p:sp>
      <p:pic>
        <p:nvPicPr>
          <p:cNvPr id="7" name="Picture 6" descr="Chart&#10;&#10;Description automatically generated with low confidence">
            <a:extLst>
              <a:ext uri="{FF2B5EF4-FFF2-40B4-BE49-F238E27FC236}">
                <a16:creationId xmlns:a16="http://schemas.microsoft.com/office/drawing/2014/main" id="{2F5118CD-0B8F-9340-AE79-EFFA8C392DB2}"/>
              </a:ext>
            </a:extLst>
          </p:cNvPr>
          <p:cNvPicPr>
            <a:picLocks noChangeAspect="1"/>
          </p:cNvPicPr>
          <p:nvPr/>
        </p:nvPicPr>
        <p:blipFill>
          <a:blip r:embed="rId3"/>
          <a:stretch>
            <a:fillRect/>
          </a:stretch>
        </p:blipFill>
        <p:spPr>
          <a:xfrm>
            <a:off x="2851234" y="1986421"/>
            <a:ext cx="9172336" cy="4268467"/>
          </a:xfrm>
          <a:prstGeom prst="rect">
            <a:avLst/>
          </a:prstGeom>
        </p:spPr>
      </p:pic>
    </p:spTree>
    <p:extLst>
      <p:ext uri="{BB962C8B-B14F-4D97-AF65-F5344CB8AC3E}">
        <p14:creationId xmlns:p14="http://schemas.microsoft.com/office/powerpoint/2010/main" val="73321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26A9A-3C75-5745-838D-CD61F5F0F69A}"/>
              </a:ext>
            </a:extLst>
          </p:cNvPr>
          <p:cNvPicPr>
            <a:picLocks noChangeAspect="1"/>
          </p:cNvPicPr>
          <p:nvPr/>
        </p:nvPicPr>
        <p:blipFill>
          <a:blip r:embed="rId2"/>
          <a:srcRect/>
          <a:stretch/>
        </p:blipFill>
        <p:spPr>
          <a:xfrm>
            <a:off x="3369540" y="1615155"/>
            <a:ext cx="8121204" cy="4397666"/>
          </a:xfrm>
          <a:prstGeom prst="rect">
            <a:avLst/>
          </a:prstGeom>
        </p:spPr>
      </p:pic>
      <p:sp>
        <p:nvSpPr>
          <p:cNvPr id="6" name="Rectangle 5">
            <a:extLst>
              <a:ext uri="{FF2B5EF4-FFF2-40B4-BE49-F238E27FC236}">
                <a16:creationId xmlns:a16="http://schemas.microsoft.com/office/drawing/2014/main" id="{098004A5-E229-7144-B7A6-63A05229455D}"/>
              </a:ext>
            </a:extLst>
          </p:cNvPr>
          <p:cNvSpPr/>
          <p:nvPr/>
        </p:nvSpPr>
        <p:spPr>
          <a:xfrm>
            <a:off x="0" y="0"/>
            <a:ext cx="12192000" cy="1234440"/>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A6E524-5103-3749-9B27-B1E0A77E640C}"/>
              </a:ext>
            </a:extLst>
          </p:cNvPr>
          <p:cNvSpPr/>
          <p:nvPr/>
        </p:nvSpPr>
        <p:spPr>
          <a:xfrm>
            <a:off x="331470" y="1867034"/>
            <a:ext cx="2392466" cy="3677930"/>
          </a:xfrm>
          <a:prstGeom prst="rect">
            <a:avLst/>
          </a:prstGeom>
        </p:spPr>
        <p:txBody>
          <a:bodyPr wrap="square">
            <a:spAutoFit/>
          </a:bodyPr>
          <a:lstStyle/>
          <a:p>
            <a:r>
              <a:rPr lang="en-US" sz="1200">
                <a:latin typeface="+mj-lt"/>
              </a:rPr>
              <a:t>Number (millions) of children under 5 affected by wasting, by United Nations sub-region, 2020</a:t>
            </a:r>
            <a:r>
              <a:rPr lang="en-US" sz="1200" baseline="30000">
                <a:latin typeface="+mj-lt"/>
              </a:rPr>
              <a:t>1</a:t>
            </a:r>
          </a:p>
          <a:p>
            <a:endParaRPr lang="en-US" sz="800"/>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Asia and Eastern Asia excluding Japan; 3. Oceania excluding Australia and New Zealand; 4. The Northern America sub-regional estimate is based on data from only the United States. There is no estimate available for Europe or Australia and New Zealand due to insufficient population coverage. Aggregates may not add up due to rounding and/or lack of estimates for some regions. </a:t>
            </a:r>
          </a:p>
        </p:txBody>
      </p:sp>
      <p:sp>
        <p:nvSpPr>
          <p:cNvPr id="8" name="TextBox 7">
            <a:extLst>
              <a:ext uri="{FF2B5EF4-FFF2-40B4-BE49-F238E27FC236}">
                <a16:creationId xmlns:a16="http://schemas.microsoft.com/office/drawing/2014/main" id="{FE7FD0B0-22BC-B24A-9844-AA2153D02869}"/>
              </a:ext>
            </a:extLst>
          </p:cNvPr>
          <p:cNvSpPr txBox="1"/>
          <p:nvPr/>
        </p:nvSpPr>
        <p:spPr>
          <a:xfrm>
            <a:off x="331470" y="311110"/>
            <a:ext cx="11555559" cy="923330"/>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Number (millions) affected, by UN sub-region, 2020</a:t>
            </a:r>
            <a:r>
              <a:rPr lang="en-US" sz="3600" baseline="30000">
                <a:solidFill>
                  <a:schemeClr val="bg1"/>
                </a:solidFill>
              </a:rPr>
              <a:t>1</a:t>
            </a:r>
          </a:p>
        </p:txBody>
      </p:sp>
    </p:spTree>
    <p:extLst>
      <p:ext uri="{BB962C8B-B14F-4D97-AF65-F5344CB8AC3E}">
        <p14:creationId xmlns:p14="http://schemas.microsoft.com/office/powerpoint/2010/main" val="342983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F0EC7C-C4D0-B740-9B4D-0D6F87AF5EE0}"/>
              </a:ext>
            </a:extLst>
          </p:cNvPr>
          <p:cNvSpPr/>
          <p:nvPr/>
        </p:nvSpPr>
        <p:spPr>
          <a:xfrm>
            <a:off x="0" y="0"/>
            <a:ext cx="12192000" cy="1233304"/>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CDF5A9-8F1F-FD4F-8E8E-4AFB7DD9B054}"/>
              </a:ext>
            </a:extLst>
          </p:cNvPr>
          <p:cNvSpPr/>
          <p:nvPr/>
        </p:nvSpPr>
        <p:spPr>
          <a:xfrm>
            <a:off x="363276" y="1921599"/>
            <a:ext cx="2227524" cy="3062377"/>
          </a:xfrm>
          <a:prstGeom prst="rect">
            <a:avLst/>
          </a:prstGeom>
        </p:spPr>
        <p:txBody>
          <a:bodyPr wrap="square">
            <a:spAutoFit/>
          </a:bodyPr>
          <a:lstStyle/>
          <a:p>
            <a:r>
              <a:rPr lang="en-US" sz="1200">
                <a:latin typeface="+mj-lt"/>
              </a:rPr>
              <a:t>Number (millions) of children under 5 affected by wasting and severe wasting, by United Nations region, 2020</a:t>
            </a:r>
            <a:r>
              <a:rPr lang="en-US" sz="1200" baseline="30000">
                <a:latin typeface="+mj-lt"/>
              </a:rPr>
              <a:t>1</a:t>
            </a:r>
          </a:p>
          <a:p>
            <a:endParaRPr lang="en-US" sz="1000">
              <a:latin typeface="Univers LT Std" panose="020B0603020202020204" pitchFamily="34" charset="0"/>
            </a:endParaRPr>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Asia excluding Japan; 3. Oceania excluding Australia and New Zealand. </a:t>
            </a:r>
          </a:p>
        </p:txBody>
      </p:sp>
      <p:sp>
        <p:nvSpPr>
          <p:cNvPr id="6" name="TextBox 5">
            <a:extLst>
              <a:ext uri="{FF2B5EF4-FFF2-40B4-BE49-F238E27FC236}">
                <a16:creationId xmlns:a16="http://schemas.microsoft.com/office/drawing/2014/main" id="{7024F8BF-4BDF-A24F-A84A-D52877FECC16}"/>
              </a:ext>
            </a:extLst>
          </p:cNvPr>
          <p:cNvSpPr txBox="1"/>
          <p:nvPr/>
        </p:nvSpPr>
        <p:spPr>
          <a:xfrm>
            <a:off x="222069" y="279197"/>
            <a:ext cx="11969931" cy="800219"/>
          </a:xfrm>
          <a:prstGeom prst="rect">
            <a:avLst/>
          </a:prstGeom>
          <a:noFill/>
        </p:spPr>
        <p:txBody>
          <a:bodyPr wrap="square" rtlCol="0">
            <a:spAutoFit/>
          </a:bodyPr>
          <a:lstStyle/>
          <a:p>
            <a:r>
              <a:rPr lang="en-US">
                <a:solidFill>
                  <a:schemeClr val="bg1"/>
                </a:solidFill>
                <a:latin typeface="+mj-lt"/>
              </a:rPr>
              <a:t>WASTING</a:t>
            </a:r>
          </a:p>
          <a:p>
            <a:r>
              <a:rPr lang="en-US" sz="2800">
                <a:solidFill>
                  <a:schemeClr val="bg1"/>
                </a:solidFill>
              </a:rPr>
              <a:t>Number (millions) affected, wasted and severely wasted, by UN region, 2020</a:t>
            </a:r>
            <a:r>
              <a:rPr lang="en-US" sz="2800" baseline="30000">
                <a:solidFill>
                  <a:schemeClr val="bg1"/>
                </a:solidFill>
              </a:rPr>
              <a:t>1</a:t>
            </a:r>
          </a:p>
        </p:txBody>
      </p:sp>
      <p:pic>
        <p:nvPicPr>
          <p:cNvPr id="7" name="Picture 6" descr="Graphical user interface&#10;&#10;Description automatically generated with low confidence">
            <a:extLst>
              <a:ext uri="{FF2B5EF4-FFF2-40B4-BE49-F238E27FC236}">
                <a16:creationId xmlns:a16="http://schemas.microsoft.com/office/drawing/2014/main" id="{9BA3D65E-CE6E-DE43-A4D9-C760BC9B3F18}"/>
              </a:ext>
            </a:extLst>
          </p:cNvPr>
          <p:cNvPicPr>
            <a:picLocks noChangeAspect="1"/>
          </p:cNvPicPr>
          <p:nvPr/>
        </p:nvPicPr>
        <p:blipFill>
          <a:blip r:embed="rId3"/>
          <a:stretch>
            <a:fillRect/>
          </a:stretch>
        </p:blipFill>
        <p:spPr>
          <a:xfrm>
            <a:off x="2918142" y="1921599"/>
            <a:ext cx="9035733" cy="3794906"/>
          </a:xfrm>
          <a:prstGeom prst="rect">
            <a:avLst/>
          </a:prstGeom>
        </p:spPr>
      </p:pic>
    </p:spTree>
    <p:extLst>
      <p:ext uri="{BB962C8B-B14F-4D97-AF65-F5344CB8AC3E}">
        <p14:creationId xmlns:p14="http://schemas.microsoft.com/office/powerpoint/2010/main" val="298154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7239000" y="1807339"/>
            <a:ext cx="3962400" cy="2862322"/>
          </a:xfrm>
          <a:prstGeom prst="rect">
            <a:avLst/>
          </a:prstGeom>
        </p:spPr>
        <p:txBody>
          <a:bodyPr wrap="square">
            <a:spAutoFit/>
          </a:bodyPr>
          <a:lstStyle/>
          <a:p>
            <a:r>
              <a:rPr lang="en-US" sz="2000" b="1">
                <a:latin typeface="+mj-lt"/>
              </a:rPr>
              <a:t>Overweight </a:t>
            </a:r>
            <a:r>
              <a:rPr lang="en-US" sz="2000">
                <a:latin typeface="+mj-lt"/>
              </a:rPr>
              <a:t>refers to a child</a:t>
            </a:r>
          </a:p>
          <a:p>
            <a:r>
              <a:rPr lang="en-US" sz="2000">
                <a:latin typeface="+mj-lt"/>
              </a:rPr>
              <a:t>who is too heavy for his or her</a:t>
            </a:r>
          </a:p>
          <a:p>
            <a:r>
              <a:rPr lang="en-US" sz="2000">
                <a:latin typeface="+mj-lt"/>
              </a:rPr>
              <a:t>height. This form of malnutrition results from energy intakes from</a:t>
            </a:r>
          </a:p>
          <a:p>
            <a:r>
              <a:rPr lang="en-US" sz="2000">
                <a:latin typeface="+mj-lt"/>
              </a:rPr>
              <a:t>food and beverages that exceed</a:t>
            </a:r>
          </a:p>
          <a:p>
            <a:r>
              <a:rPr lang="en-US" sz="2000">
                <a:latin typeface="+mj-lt"/>
              </a:rPr>
              <a:t>children’s energy requirements.</a:t>
            </a:r>
          </a:p>
          <a:p>
            <a:r>
              <a:rPr lang="en-US" sz="2000">
                <a:latin typeface="+mj-lt"/>
              </a:rPr>
              <a:t>Overweight increases the risk of diet-related non-communicable</a:t>
            </a:r>
          </a:p>
          <a:p>
            <a:r>
              <a:rPr lang="en-US" sz="2000">
                <a:latin typeface="+mj-lt"/>
              </a:rPr>
              <a:t>diseases later in life.</a:t>
            </a:r>
          </a:p>
        </p:txBody>
      </p:sp>
      <p:pic>
        <p:nvPicPr>
          <p:cNvPr id="4" name="Picture 3" descr="A picture containing shape&#10;&#10;Description automatically generated">
            <a:extLst>
              <a:ext uri="{FF2B5EF4-FFF2-40B4-BE49-F238E27FC236}">
                <a16:creationId xmlns:a16="http://schemas.microsoft.com/office/drawing/2014/main" id="{232CFB86-46AA-3641-92DC-4DD916B61310}"/>
              </a:ext>
            </a:extLst>
          </p:cNvPr>
          <p:cNvPicPr>
            <a:picLocks noChangeAspect="1"/>
          </p:cNvPicPr>
          <p:nvPr/>
        </p:nvPicPr>
        <p:blipFill>
          <a:blip r:embed="rId2"/>
          <a:stretch>
            <a:fillRect/>
          </a:stretch>
        </p:blipFill>
        <p:spPr>
          <a:xfrm>
            <a:off x="1107440" y="1196340"/>
            <a:ext cx="5324035" cy="4465320"/>
          </a:xfrm>
          <a:prstGeom prst="rect">
            <a:avLst/>
          </a:prstGeom>
        </p:spPr>
      </p:pic>
    </p:spTree>
    <p:extLst>
      <p:ext uri="{BB962C8B-B14F-4D97-AF65-F5344CB8AC3E}">
        <p14:creationId xmlns:p14="http://schemas.microsoft.com/office/powerpoint/2010/main" val="5701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hart, line chart&#10;&#10;Description automatically generated">
            <a:extLst>
              <a:ext uri="{FF2B5EF4-FFF2-40B4-BE49-F238E27FC236}">
                <a16:creationId xmlns:a16="http://schemas.microsoft.com/office/drawing/2014/main" id="{43E813D8-3E24-5648-92B1-E1DB8D16DD5F}"/>
              </a:ext>
            </a:extLst>
          </p:cNvPr>
          <p:cNvPicPr>
            <a:picLocks noChangeAspect="1"/>
          </p:cNvPicPr>
          <p:nvPr/>
        </p:nvPicPr>
        <p:blipFill rotWithShape="1">
          <a:blip r:embed="rId3"/>
          <a:srcRect l="51067"/>
          <a:stretch/>
        </p:blipFill>
        <p:spPr>
          <a:xfrm>
            <a:off x="7152174" y="1524872"/>
            <a:ext cx="3434061" cy="4045131"/>
          </a:xfrm>
          <a:prstGeom prst="rect">
            <a:avLst/>
          </a:prstGeom>
        </p:spPr>
      </p:pic>
      <p:pic>
        <p:nvPicPr>
          <p:cNvPr id="8" name="Picture 7" descr="Chart, line chart&#10;&#10;Description automatically generated">
            <a:extLst>
              <a:ext uri="{FF2B5EF4-FFF2-40B4-BE49-F238E27FC236}">
                <a16:creationId xmlns:a16="http://schemas.microsoft.com/office/drawing/2014/main" id="{181E961C-3764-6A45-9534-97534BFF89D6}"/>
              </a:ext>
            </a:extLst>
          </p:cNvPr>
          <p:cNvPicPr>
            <a:picLocks noChangeAspect="1"/>
          </p:cNvPicPr>
          <p:nvPr/>
        </p:nvPicPr>
        <p:blipFill rotWithShape="1">
          <a:blip r:embed="rId3"/>
          <a:srcRect r="51067"/>
          <a:stretch/>
        </p:blipFill>
        <p:spPr>
          <a:xfrm>
            <a:off x="3432135" y="1524872"/>
            <a:ext cx="3434062" cy="4045131"/>
          </a:xfrm>
          <a:prstGeom prst="rect">
            <a:avLst/>
          </a:prstGeom>
        </p:spPr>
      </p:pic>
      <p:sp>
        <p:nvSpPr>
          <p:cNvPr id="11" name="Rectangle 10"/>
          <p:cNvSpPr/>
          <p:nvPr/>
        </p:nvSpPr>
        <p:spPr>
          <a:xfrm>
            <a:off x="0" y="8504"/>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TextBox 11"/>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GLOBAL OVERVIEW</a:t>
            </a:r>
          </a:p>
          <a:p>
            <a:r>
              <a:rPr lang="en-US" sz="3600">
                <a:solidFill>
                  <a:schemeClr val="bg1"/>
                </a:solidFill>
              </a:rPr>
              <a:t>Prevalence and Number (millions) affected</a:t>
            </a:r>
          </a:p>
        </p:txBody>
      </p:sp>
      <p:sp>
        <p:nvSpPr>
          <p:cNvPr id="13" name="Rectangle 12"/>
          <p:cNvSpPr/>
          <p:nvPr/>
        </p:nvSpPr>
        <p:spPr>
          <a:xfrm>
            <a:off x="3432134" y="5937446"/>
            <a:ext cx="8236952" cy="461665"/>
          </a:xfrm>
          <a:prstGeom prst="rect">
            <a:avLst/>
          </a:prstGeom>
        </p:spPr>
        <p:txBody>
          <a:bodyPr wrap="square">
            <a:spAutoFit/>
          </a:bodyPr>
          <a:lstStyle/>
          <a:p>
            <a:r>
              <a:rPr lang="en-US" sz="800">
                <a:solidFill>
                  <a:schemeClr val="tx1">
                    <a:lumMod val="50000"/>
                    <a:lumOff val="50000"/>
                  </a:schemeClr>
                </a:solidFill>
              </a:rPr>
              <a:t>Source: UNICEF, WHO, World Bank Group Joint Child Malnutrition Estimates, 2021 edition.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p>
        </p:txBody>
      </p:sp>
      <p:sp>
        <p:nvSpPr>
          <p:cNvPr id="15" name="Rectangle 2"/>
          <p:cNvSpPr>
            <a:spLocks noChangeArrowheads="1"/>
          </p:cNvSpPr>
          <p:nvPr/>
        </p:nvSpPr>
        <p:spPr bwMode="auto">
          <a:xfrm>
            <a:off x="-1826787245" y="-37215"/>
            <a:ext cx="18396411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4E9C67EA-4F97-DE44-A93F-5AEAD5E9CAE9}"/>
              </a:ext>
            </a:extLst>
          </p:cNvPr>
          <p:cNvSpPr/>
          <p:nvPr/>
        </p:nvSpPr>
        <p:spPr>
          <a:xfrm>
            <a:off x="7310667" y="5425551"/>
            <a:ext cx="3810001" cy="457201"/>
          </a:xfrm>
          <a:prstGeom prst="rect">
            <a:avLst/>
          </a:prstGeom>
        </p:spPr>
        <p:txBody>
          <a:bodyPr wrap="square">
            <a:spAutoFit/>
          </a:bodyPr>
          <a:lstStyle/>
          <a:p>
            <a:r>
              <a:rPr lang="en-US" sz="1200"/>
              <a:t>Number (millions) of children under 5 affected by stunting, wasting and overweight, global, 2000–2020*</a:t>
            </a:r>
          </a:p>
        </p:txBody>
      </p:sp>
      <p:sp>
        <p:nvSpPr>
          <p:cNvPr id="16" name="Rectangle 15">
            <a:extLst>
              <a:ext uri="{FF2B5EF4-FFF2-40B4-BE49-F238E27FC236}">
                <a16:creationId xmlns:a16="http://schemas.microsoft.com/office/drawing/2014/main" id="{6E7B589F-8696-B949-918E-4CDC74AC98AB}"/>
              </a:ext>
            </a:extLst>
          </p:cNvPr>
          <p:cNvSpPr/>
          <p:nvPr/>
        </p:nvSpPr>
        <p:spPr>
          <a:xfrm>
            <a:off x="3456847" y="5435635"/>
            <a:ext cx="3527154" cy="461665"/>
          </a:xfrm>
          <a:prstGeom prst="rect">
            <a:avLst/>
          </a:prstGeom>
        </p:spPr>
        <p:txBody>
          <a:bodyPr wrap="square">
            <a:spAutoFit/>
          </a:bodyPr>
          <a:lstStyle/>
          <a:p>
            <a:r>
              <a:rPr lang="en-US" sz="1200"/>
              <a:t>Percentage of children under 5 affected by stunting, wasting and overweight, global, 2000–2020*</a:t>
            </a:r>
          </a:p>
        </p:txBody>
      </p:sp>
      <p:sp>
        <p:nvSpPr>
          <p:cNvPr id="5" name="Rectangle 4"/>
          <p:cNvSpPr/>
          <p:nvPr/>
        </p:nvSpPr>
        <p:spPr>
          <a:xfrm>
            <a:off x="342900" y="1658747"/>
            <a:ext cx="2552700" cy="3939540"/>
          </a:xfrm>
          <a:prstGeom prst="rect">
            <a:avLst/>
          </a:prstGeom>
        </p:spPr>
        <p:txBody>
          <a:bodyPr wrap="square">
            <a:spAutoFit/>
          </a:bodyPr>
          <a:lstStyle/>
          <a:p>
            <a:pPr>
              <a:spcAft>
                <a:spcPts val="1200"/>
              </a:spcAft>
            </a:pPr>
            <a:r>
              <a:rPr lang="en-US" sz="2000">
                <a:latin typeface="+mj-lt"/>
              </a:rPr>
              <a:t>Stunting has declined steadily since 2000 – but faster progress is needed to reach the 2030 target. </a:t>
            </a:r>
          </a:p>
          <a:p>
            <a:r>
              <a:rPr lang="en-US" sz="2000">
                <a:latin typeface="+mj-lt"/>
              </a:rPr>
              <a:t>Wasting persists at alarming rates and overweight will require a reversal in trajectory if the 2030 target is to be achieved. </a:t>
            </a:r>
          </a:p>
        </p:txBody>
      </p:sp>
      <p:pic>
        <p:nvPicPr>
          <p:cNvPr id="18" name="Picture 17" descr="A picture containing logo&#10;&#10;Description automatically generated">
            <a:extLst>
              <a:ext uri="{FF2B5EF4-FFF2-40B4-BE49-F238E27FC236}">
                <a16:creationId xmlns:a16="http://schemas.microsoft.com/office/drawing/2014/main" id="{03DE3BC1-59B2-B94C-8AF5-DC7F05384B65}"/>
              </a:ext>
            </a:extLst>
          </p:cNvPr>
          <p:cNvPicPr>
            <a:picLocks noChangeAspect="1"/>
          </p:cNvPicPr>
          <p:nvPr/>
        </p:nvPicPr>
        <p:blipFill>
          <a:blip r:embed="rId4"/>
          <a:stretch>
            <a:fillRect/>
          </a:stretch>
        </p:blipFill>
        <p:spPr>
          <a:xfrm>
            <a:off x="8869205" y="1357068"/>
            <a:ext cx="3139915" cy="293857"/>
          </a:xfrm>
          <a:prstGeom prst="rect">
            <a:avLst/>
          </a:prstGeom>
        </p:spPr>
      </p:pic>
    </p:spTree>
    <p:extLst>
      <p:ext uri="{BB962C8B-B14F-4D97-AF65-F5344CB8AC3E}">
        <p14:creationId xmlns:p14="http://schemas.microsoft.com/office/powerpoint/2010/main" val="322762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with medium confidence">
            <a:extLst>
              <a:ext uri="{FF2B5EF4-FFF2-40B4-BE49-F238E27FC236}">
                <a16:creationId xmlns:a16="http://schemas.microsoft.com/office/drawing/2014/main" id="{D3FA8E23-8BBC-A948-B8C0-99CEA954C20A}"/>
              </a:ext>
            </a:extLst>
          </p:cNvPr>
          <p:cNvPicPr>
            <a:picLocks noChangeAspect="1"/>
          </p:cNvPicPr>
          <p:nvPr/>
        </p:nvPicPr>
        <p:blipFill>
          <a:blip r:embed="rId2"/>
          <a:stretch>
            <a:fillRect/>
          </a:stretch>
        </p:blipFill>
        <p:spPr>
          <a:xfrm>
            <a:off x="2371609" y="1677766"/>
            <a:ext cx="9957123" cy="4644511"/>
          </a:xfrm>
          <a:prstGeom prst="rect">
            <a:avLst/>
          </a:prstGeom>
        </p:spPr>
      </p:pic>
      <p:sp>
        <p:nvSpPr>
          <p:cNvPr id="6" name="Rectangle 5">
            <a:extLst>
              <a:ext uri="{FF2B5EF4-FFF2-40B4-BE49-F238E27FC236}">
                <a16:creationId xmlns:a16="http://schemas.microsoft.com/office/drawing/2014/main" id="{298791B9-3193-FA44-AF7C-F1799A62317D}"/>
              </a:ext>
            </a:extLst>
          </p:cNvPr>
          <p:cNvSpPr/>
          <p:nvPr/>
        </p:nvSpPr>
        <p:spPr>
          <a:xfrm>
            <a:off x="342900" y="4384699"/>
            <a:ext cx="3870177" cy="1615827"/>
          </a:xfrm>
          <a:prstGeom prst="rect">
            <a:avLst/>
          </a:prstGeom>
        </p:spPr>
        <p:txBody>
          <a:bodyPr wrap="square">
            <a:spAutoFit/>
          </a:bodyPr>
          <a:lstStyle/>
          <a:p>
            <a:r>
              <a:rPr lang="en-US" sz="900">
                <a:solidFill>
                  <a:schemeClr val="tx1">
                    <a:lumMod val="50000"/>
                    <a:lumOff val="50000"/>
                  </a:schemeClr>
                </a:solidFill>
              </a:rPr>
              <a:t>Source: UNICEF, WHO, World Bank Group, Joint Child Malnutrition Estimates, 2021 edition. </a:t>
            </a:r>
          </a:p>
          <a:p>
            <a:r>
              <a:rPr lang="en-US" sz="900">
                <a:solidFill>
                  <a:schemeClr val="tx1">
                    <a:lumMod val="50000"/>
                    <a:lumOff val="50000"/>
                  </a:schemeClr>
                </a:solidFill>
              </a:rPr>
              <a:t>Note: 1.</a:t>
            </a:r>
            <a:r>
              <a:rPr lang="en-US" sz="900">
                <a:solidFill>
                  <a:schemeClr val="bg1">
                    <a:lumMod val="50000"/>
                  </a:schemeClr>
                </a:solidFill>
              </a:rPr>
              <a:t> </a:t>
            </a:r>
            <a:r>
              <a:rPr lang="en-US" sz="900">
                <a:solidFill>
                  <a:schemeClr val="tx1">
                    <a:lumMod val="50000"/>
                    <a:lumOff val="50000"/>
                  </a:schemeClr>
                </a:solidFill>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a:t>
            </a:r>
          </a:p>
          <a:p>
            <a:r>
              <a:rPr lang="en-US" sz="900">
                <a:solidFill>
                  <a:schemeClr val="tx1">
                    <a:lumMod val="50000"/>
                    <a:lumOff val="50000"/>
                  </a:schemeClr>
                </a:solidFill>
              </a:rPr>
              <a:t>These maps are stylized and not to scale and do not reflect a position by UNICEF, WHO or World Bank Group on the legal status of any country or territory or the delimitation of any frontiers.  </a:t>
            </a:r>
          </a:p>
        </p:txBody>
      </p:sp>
      <p:sp>
        <p:nvSpPr>
          <p:cNvPr id="7" name="Rectangle 6">
            <a:extLst>
              <a:ext uri="{FF2B5EF4-FFF2-40B4-BE49-F238E27FC236}">
                <a16:creationId xmlns:a16="http://schemas.microsoft.com/office/drawing/2014/main" id="{3AC111F9-2A58-6246-ACEF-75E10FDD7193}"/>
              </a:ext>
            </a:extLst>
          </p:cNvPr>
          <p:cNvSpPr/>
          <p:nvPr/>
        </p:nvSpPr>
        <p:spPr>
          <a:xfrm>
            <a:off x="0" y="0"/>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FAE31-AAF7-F740-A4E8-39E3B70D0B86}"/>
              </a:ext>
            </a:extLst>
          </p:cNvPr>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OVERWEIGHT</a:t>
            </a:r>
          </a:p>
          <a:p>
            <a:r>
              <a:rPr lang="en-US" sz="3600">
                <a:solidFill>
                  <a:schemeClr val="bg1"/>
                </a:solidFill>
              </a:rPr>
              <a:t>Prevalence, by country, 2020</a:t>
            </a:r>
            <a:r>
              <a:rPr lang="en-US" sz="3600" baseline="30000">
                <a:solidFill>
                  <a:schemeClr val="bg1"/>
                </a:solidFill>
              </a:rPr>
              <a:t>1</a:t>
            </a:r>
          </a:p>
        </p:txBody>
      </p:sp>
      <p:sp>
        <p:nvSpPr>
          <p:cNvPr id="9" name="TextBox 8">
            <a:extLst>
              <a:ext uri="{FF2B5EF4-FFF2-40B4-BE49-F238E27FC236}">
                <a16:creationId xmlns:a16="http://schemas.microsoft.com/office/drawing/2014/main" id="{590EA48B-5759-4E42-AC79-6BC24E8B5F0E}"/>
              </a:ext>
            </a:extLst>
          </p:cNvPr>
          <p:cNvSpPr txBox="1"/>
          <p:nvPr/>
        </p:nvSpPr>
        <p:spPr>
          <a:xfrm>
            <a:off x="703787" y="2298483"/>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Modeled estimate not available</a:t>
            </a:r>
          </a:p>
        </p:txBody>
      </p:sp>
      <p:sp>
        <p:nvSpPr>
          <p:cNvPr id="10" name="Oval 9">
            <a:extLst>
              <a:ext uri="{FF2B5EF4-FFF2-40B4-BE49-F238E27FC236}">
                <a16:creationId xmlns:a16="http://schemas.microsoft.com/office/drawing/2014/main" id="{A76035BC-9663-3E4E-B6AA-C8F23E7FAA2C}"/>
              </a:ext>
            </a:extLst>
          </p:cNvPr>
          <p:cNvSpPr/>
          <p:nvPr/>
        </p:nvSpPr>
        <p:spPr>
          <a:xfrm>
            <a:off x="419100" y="2298483"/>
            <a:ext cx="249875" cy="249875"/>
          </a:xfrm>
          <a:prstGeom prst="ellipse">
            <a:avLst/>
          </a:prstGeom>
          <a:solidFill>
            <a:srgbClr val="C84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8CD734-99F5-9A42-914A-C535B7C79725}"/>
              </a:ext>
            </a:extLst>
          </p:cNvPr>
          <p:cNvSpPr/>
          <p:nvPr/>
        </p:nvSpPr>
        <p:spPr>
          <a:xfrm>
            <a:off x="419100" y="2623603"/>
            <a:ext cx="249875" cy="249875"/>
          </a:xfrm>
          <a:prstGeom prst="ellipse">
            <a:avLst/>
          </a:prstGeom>
          <a:solidFill>
            <a:srgbClr val="49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E30180-F985-2548-847B-445A73E16B5A}"/>
              </a:ext>
            </a:extLst>
          </p:cNvPr>
          <p:cNvSpPr/>
          <p:nvPr/>
        </p:nvSpPr>
        <p:spPr>
          <a:xfrm>
            <a:off x="419100" y="2928403"/>
            <a:ext cx="249875" cy="249875"/>
          </a:xfrm>
          <a:prstGeom prst="ellipse">
            <a:avLst/>
          </a:prstGeom>
          <a:solidFill>
            <a:srgbClr val="C2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8EB5C1-E72F-A34A-B7BA-52479EF48E36}"/>
              </a:ext>
            </a:extLst>
          </p:cNvPr>
          <p:cNvSpPr/>
          <p:nvPr/>
        </p:nvSpPr>
        <p:spPr>
          <a:xfrm>
            <a:off x="419100" y="3273843"/>
            <a:ext cx="249875" cy="249875"/>
          </a:xfrm>
          <a:prstGeom prst="ellipse">
            <a:avLst/>
          </a:prstGeom>
          <a:solidFill>
            <a:srgbClr val="51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DB3A35-EFD2-D143-9CBF-E15A35FDCF18}"/>
              </a:ext>
            </a:extLst>
          </p:cNvPr>
          <p:cNvSpPr/>
          <p:nvPr/>
        </p:nvSpPr>
        <p:spPr>
          <a:xfrm>
            <a:off x="419100" y="3629443"/>
            <a:ext cx="249875" cy="249875"/>
          </a:xfrm>
          <a:prstGeom prst="ellipse">
            <a:avLst/>
          </a:prstGeom>
          <a:solidFill>
            <a:srgbClr val="038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230C15-47DA-6C49-83C2-9A4ED7E685E7}"/>
              </a:ext>
            </a:extLst>
          </p:cNvPr>
          <p:cNvSpPr/>
          <p:nvPr/>
        </p:nvSpPr>
        <p:spPr>
          <a:xfrm>
            <a:off x="419100" y="3964723"/>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4D997C-C07C-D744-B9D8-5AEFE005BB72}"/>
              </a:ext>
            </a:extLst>
          </p:cNvPr>
          <p:cNvSpPr/>
          <p:nvPr/>
        </p:nvSpPr>
        <p:spPr>
          <a:xfrm>
            <a:off x="342900" y="1545931"/>
            <a:ext cx="2454296" cy="646331"/>
          </a:xfrm>
          <a:prstGeom prst="rect">
            <a:avLst/>
          </a:prstGeom>
        </p:spPr>
        <p:txBody>
          <a:bodyPr wrap="square">
            <a:spAutoFit/>
          </a:bodyPr>
          <a:lstStyle/>
          <a:p>
            <a:r>
              <a:rPr lang="en-US" sz="1200">
                <a:latin typeface="+mj-lt"/>
              </a:rPr>
              <a:t>Percentage of children under 5 affected by overweight, by country, </a:t>
            </a:r>
            <a:br>
              <a:rPr lang="en-US" sz="1200">
                <a:latin typeface="+mj-lt"/>
              </a:rPr>
            </a:br>
            <a:r>
              <a:rPr lang="en-US" sz="1200">
                <a:latin typeface="+mj-lt"/>
              </a:rPr>
              <a:t>2020</a:t>
            </a:r>
            <a:r>
              <a:rPr lang="en-US" sz="1200" baseline="30000">
                <a:latin typeface="+mj-lt"/>
              </a:rPr>
              <a:t>1</a:t>
            </a:r>
            <a:endParaRPr lang="en-US" sz="1200">
              <a:latin typeface="+mj-lt"/>
            </a:endParaRPr>
          </a:p>
        </p:txBody>
      </p:sp>
    </p:spTree>
    <p:extLst>
      <p:ext uri="{BB962C8B-B14F-4D97-AF65-F5344CB8AC3E}">
        <p14:creationId xmlns:p14="http://schemas.microsoft.com/office/powerpoint/2010/main" val="172634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DB0E8-A8C0-41B0-9086-724992EF6B3B}"/>
              </a:ext>
            </a:extLst>
          </p:cNvPr>
          <p:cNvPicPr>
            <a:picLocks noChangeAspect="1"/>
          </p:cNvPicPr>
          <p:nvPr/>
        </p:nvPicPr>
        <p:blipFill>
          <a:blip r:embed="rId2"/>
          <a:srcRect l="2617" r="2617"/>
          <a:stretch/>
        </p:blipFill>
        <p:spPr>
          <a:xfrm>
            <a:off x="4548818" y="3964723"/>
            <a:ext cx="5019496" cy="2470651"/>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4B5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OVERWEIGHT</a:t>
            </a:r>
          </a:p>
          <a:p>
            <a:r>
              <a:rPr lang="en-US" sz="3600">
                <a:solidFill>
                  <a:schemeClr val="bg1"/>
                </a:solidFill>
              </a:rPr>
              <a:t>Prevalence, by country, 2020</a:t>
            </a:r>
            <a:r>
              <a:rPr lang="en-US" sz="3600" baseline="30000">
                <a:solidFill>
                  <a:schemeClr val="bg1"/>
                </a:solidFill>
              </a:rPr>
              <a:t>1 </a:t>
            </a:r>
            <a:r>
              <a:rPr lang="en-US" sz="3600">
                <a:solidFill>
                  <a:schemeClr val="bg1"/>
                </a:solidFill>
              </a:rPr>
              <a:t>and 2000</a:t>
            </a:r>
          </a:p>
        </p:txBody>
      </p:sp>
      <p:sp>
        <p:nvSpPr>
          <p:cNvPr id="10" name="Rectangle 9">
            <a:extLst>
              <a:ext uri="{FF2B5EF4-FFF2-40B4-BE49-F238E27FC236}">
                <a16:creationId xmlns:a16="http://schemas.microsoft.com/office/drawing/2014/main" id="{5BC1EC0A-4E61-7949-B2FF-A6193DC78300}"/>
              </a:ext>
            </a:extLst>
          </p:cNvPr>
          <p:cNvSpPr/>
          <p:nvPr/>
        </p:nvSpPr>
        <p:spPr>
          <a:xfrm>
            <a:off x="357102" y="1584619"/>
            <a:ext cx="2259726" cy="600164"/>
          </a:xfrm>
          <a:prstGeom prst="rect">
            <a:avLst/>
          </a:prstGeom>
        </p:spPr>
        <p:txBody>
          <a:bodyPr wrap="square">
            <a:spAutoFit/>
          </a:bodyPr>
          <a:lstStyle/>
          <a:p>
            <a:pPr>
              <a:spcAft>
                <a:spcPts val="300"/>
              </a:spcAft>
            </a:pPr>
            <a:r>
              <a:rPr lang="en-US" sz="1100">
                <a:latin typeface="+mj-lt"/>
              </a:rPr>
              <a:t>Percentage of children under 5 affected by overweight, by country, 2020</a:t>
            </a:r>
            <a:r>
              <a:rPr lang="en-US" sz="1100" baseline="30000">
                <a:latin typeface="+mj-lt"/>
              </a:rPr>
              <a:t>1 </a:t>
            </a:r>
            <a:r>
              <a:rPr lang="en-US" sz="1100">
                <a:latin typeface="+mj-lt"/>
              </a:rPr>
              <a:t>and 2000</a:t>
            </a:r>
            <a:endParaRPr lang="en-US" sz="1000">
              <a:solidFill>
                <a:srgbClr val="76787A"/>
              </a:solidFill>
              <a:latin typeface="Univers LT Std" panose="020B0603020202020204" pitchFamily="34" charset="0"/>
            </a:endParaRPr>
          </a:p>
        </p:txBody>
      </p:sp>
      <p:sp>
        <p:nvSpPr>
          <p:cNvPr id="19" name="Rectangle 18">
            <a:extLst>
              <a:ext uri="{FF2B5EF4-FFF2-40B4-BE49-F238E27FC236}">
                <a16:creationId xmlns:a16="http://schemas.microsoft.com/office/drawing/2014/main" id="{9E9C7045-C592-4CAB-BBE1-21440F4CD6BA}"/>
              </a:ext>
            </a:extLst>
          </p:cNvPr>
          <p:cNvSpPr/>
          <p:nvPr/>
        </p:nvSpPr>
        <p:spPr>
          <a:xfrm>
            <a:off x="3435535" y="1442585"/>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2020</a:t>
            </a:r>
            <a:r>
              <a:rPr lang="en-US" sz="2400" baseline="30000">
                <a:solidFill>
                  <a:schemeClr val="tx1"/>
                </a:solidFill>
              </a:rPr>
              <a:t>1</a:t>
            </a:r>
          </a:p>
        </p:txBody>
      </p:sp>
      <p:sp>
        <p:nvSpPr>
          <p:cNvPr id="20" name="Rectangle 19">
            <a:extLst>
              <a:ext uri="{FF2B5EF4-FFF2-40B4-BE49-F238E27FC236}">
                <a16:creationId xmlns:a16="http://schemas.microsoft.com/office/drawing/2014/main" id="{B66492DE-E356-4C41-B5FA-83D7E0665F50}"/>
              </a:ext>
            </a:extLst>
          </p:cNvPr>
          <p:cNvSpPr/>
          <p:nvPr/>
        </p:nvSpPr>
        <p:spPr>
          <a:xfrm>
            <a:off x="3435535" y="3983351"/>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2000</a:t>
            </a:r>
            <a:endParaRPr lang="en-US" sz="2400" baseline="30000">
              <a:solidFill>
                <a:schemeClr val="tx1"/>
              </a:solidFill>
            </a:endParaRPr>
          </a:p>
        </p:txBody>
      </p:sp>
      <p:cxnSp>
        <p:nvCxnSpPr>
          <p:cNvPr id="21" name="Straight Connector 20">
            <a:extLst>
              <a:ext uri="{FF2B5EF4-FFF2-40B4-BE49-F238E27FC236}">
                <a16:creationId xmlns:a16="http://schemas.microsoft.com/office/drawing/2014/main" id="{20956FCA-2AC4-2244-8990-5BEA407AC29A}"/>
              </a:ext>
            </a:extLst>
          </p:cNvPr>
          <p:cNvCxnSpPr/>
          <p:nvPr/>
        </p:nvCxnSpPr>
        <p:spPr>
          <a:xfrm>
            <a:off x="3435535" y="3882778"/>
            <a:ext cx="8472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6AD2D29-3659-264E-91D7-3608FD92EACF}"/>
              </a:ext>
            </a:extLst>
          </p:cNvPr>
          <p:cNvSpPr/>
          <p:nvPr/>
        </p:nvSpPr>
        <p:spPr>
          <a:xfrm>
            <a:off x="342900" y="4328109"/>
            <a:ext cx="3009900" cy="2031325"/>
          </a:xfrm>
          <a:prstGeom prst="rect">
            <a:avLst/>
          </a:prstGeom>
        </p:spPr>
        <p:txBody>
          <a:bodyPr wrap="square">
            <a:spAutoFit/>
          </a:bodyPr>
          <a:lstStyle/>
          <a:p>
            <a:r>
              <a:rPr lang="en-US" sz="900">
                <a:solidFill>
                  <a:schemeClr val="tx1">
                    <a:lumMod val="50000"/>
                    <a:lumOff val="50000"/>
                  </a:schemeClr>
                </a:solidFill>
              </a:rPr>
              <a:t>Source: UNICEF, WHO, World Bank Group, Joint Child Malnutrition Estimates, 2021 edition. </a:t>
            </a:r>
          </a:p>
          <a:p>
            <a:r>
              <a:rPr lang="en-US" sz="900">
                <a:solidFill>
                  <a:schemeClr val="tx1">
                    <a:lumMod val="50000"/>
                    <a:lumOff val="50000"/>
                  </a:schemeClr>
                </a:solidFill>
              </a:rPr>
              <a:t>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p>
          <a:p>
            <a:r>
              <a:rPr lang="en-US" sz="900">
                <a:solidFill>
                  <a:schemeClr val="tx1">
                    <a:lumMod val="50000"/>
                    <a:lumOff val="50000"/>
                  </a:schemeClr>
                </a:solidFill>
              </a:rPr>
              <a:t>These maps are stylized and not to scale and do not reflect a position by UNICEF, WHO or World Bank Group on the legal status of any country or territory or the delimitation of any frontiers.  </a:t>
            </a:r>
          </a:p>
        </p:txBody>
      </p:sp>
      <p:sp>
        <p:nvSpPr>
          <p:cNvPr id="23" name="TextBox 22">
            <a:extLst>
              <a:ext uri="{FF2B5EF4-FFF2-40B4-BE49-F238E27FC236}">
                <a16:creationId xmlns:a16="http://schemas.microsoft.com/office/drawing/2014/main" id="{9C71DBA7-0191-874B-8A4F-3B6F832EF5E3}"/>
              </a:ext>
            </a:extLst>
          </p:cNvPr>
          <p:cNvSpPr txBox="1"/>
          <p:nvPr/>
        </p:nvSpPr>
        <p:spPr>
          <a:xfrm>
            <a:off x="703787" y="2298483"/>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Modeled estimate not available</a:t>
            </a:r>
          </a:p>
        </p:txBody>
      </p:sp>
      <p:sp>
        <p:nvSpPr>
          <p:cNvPr id="24" name="Oval 23">
            <a:extLst>
              <a:ext uri="{FF2B5EF4-FFF2-40B4-BE49-F238E27FC236}">
                <a16:creationId xmlns:a16="http://schemas.microsoft.com/office/drawing/2014/main" id="{9FDDA4B3-E6F2-3745-BD9E-C7047BC8646F}"/>
              </a:ext>
            </a:extLst>
          </p:cNvPr>
          <p:cNvSpPr/>
          <p:nvPr/>
        </p:nvSpPr>
        <p:spPr>
          <a:xfrm>
            <a:off x="419100" y="2298483"/>
            <a:ext cx="249875" cy="249875"/>
          </a:xfrm>
          <a:prstGeom prst="ellipse">
            <a:avLst/>
          </a:prstGeom>
          <a:solidFill>
            <a:srgbClr val="C84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33BDB24-7938-5242-ADEC-DA6F927C42A8}"/>
              </a:ext>
            </a:extLst>
          </p:cNvPr>
          <p:cNvSpPr/>
          <p:nvPr/>
        </p:nvSpPr>
        <p:spPr>
          <a:xfrm>
            <a:off x="419100" y="2623603"/>
            <a:ext cx="249875" cy="249875"/>
          </a:xfrm>
          <a:prstGeom prst="ellipse">
            <a:avLst/>
          </a:prstGeom>
          <a:solidFill>
            <a:srgbClr val="49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FDFAE86-E3E0-9F40-A78B-F0B5C9E92CF5}"/>
              </a:ext>
            </a:extLst>
          </p:cNvPr>
          <p:cNvSpPr/>
          <p:nvPr/>
        </p:nvSpPr>
        <p:spPr>
          <a:xfrm>
            <a:off x="419100" y="2928403"/>
            <a:ext cx="249875" cy="249875"/>
          </a:xfrm>
          <a:prstGeom prst="ellipse">
            <a:avLst/>
          </a:prstGeom>
          <a:solidFill>
            <a:srgbClr val="C2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9EF18E5-46F9-1843-95A6-F8DEEC4ED98C}"/>
              </a:ext>
            </a:extLst>
          </p:cNvPr>
          <p:cNvSpPr/>
          <p:nvPr/>
        </p:nvSpPr>
        <p:spPr>
          <a:xfrm>
            <a:off x="419100" y="3273843"/>
            <a:ext cx="249875" cy="249875"/>
          </a:xfrm>
          <a:prstGeom prst="ellipse">
            <a:avLst/>
          </a:prstGeom>
          <a:solidFill>
            <a:srgbClr val="51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7E8F6E1-9508-9D44-8F34-0EEE6765C08A}"/>
              </a:ext>
            </a:extLst>
          </p:cNvPr>
          <p:cNvSpPr/>
          <p:nvPr/>
        </p:nvSpPr>
        <p:spPr>
          <a:xfrm>
            <a:off x="419100" y="3629443"/>
            <a:ext cx="249875" cy="249875"/>
          </a:xfrm>
          <a:prstGeom prst="ellipse">
            <a:avLst/>
          </a:prstGeom>
          <a:solidFill>
            <a:srgbClr val="038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C1F00EB-B070-3349-973B-D292E398BB8A}"/>
              </a:ext>
            </a:extLst>
          </p:cNvPr>
          <p:cNvSpPr/>
          <p:nvPr/>
        </p:nvSpPr>
        <p:spPr>
          <a:xfrm>
            <a:off x="419100" y="3964723"/>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map of the world&#10;&#10;Description automatically generated with medium confidence">
            <a:extLst>
              <a:ext uri="{FF2B5EF4-FFF2-40B4-BE49-F238E27FC236}">
                <a16:creationId xmlns:a16="http://schemas.microsoft.com/office/drawing/2014/main" id="{3DB612E3-87E4-AB48-9CEC-2A97C4E2F2E8}"/>
              </a:ext>
            </a:extLst>
          </p:cNvPr>
          <p:cNvPicPr>
            <a:picLocks noChangeAspect="1"/>
          </p:cNvPicPr>
          <p:nvPr/>
        </p:nvPicPr>
        <p:blipFill>
          <a:blip r:embed="rId3"/>
          <a:stretch>
            <a:fillRect/>
          </a:stretch>
        </p:blipFill>
        <p:spPr>
          <a:xfrm>
            <a:off x="4455033" y="1380969"/>
            <a:ext cx="5328037" cy="2485268"/>
          </a:xfrm>
          <a:prstGeom prst="rect">
            <a:avLst/>
          </a:prstGeom>
        </p:spPr>
      </p:pic>
      <p:sp>
        <p:nvSpPr>
          <p:cNvPr id="30" name="TextBox 29">
            <a:extLst>
              <a:ext uri="{FF2B5EF4-FFF2-40B4-BE49-F238E27FC236}">
                <a16:creationId xmlns:a16="http://schemas.microsoft.com/office/drawing/2014/main" id="{75B54841-A2DB-1349-BD7C-BEBE3225B903}"/>
              </a:ext>
            </a:extLst>
          </p:cNvPr>
          <p:cNvSpPr txBox="1"/>
          <p:nvPr/>
        </p:nvSpPr>
        <p:spPr>
          <a:xfrm>
            <a:off x="10359121" y="2919540"/>
            <a:ext cx="1427178" cy="784830"/>
          </a:xfrm>
          <a:prstGeom prst="rect">
            <a:avLst/>
          </a:prstGeom>
          <a:noFill/>
        </p:spPr>
        <p:txBody>
          <a:bodyPr wrap="square" rtlCol="0">
            <a:spAutoFit/>
          </a:bodyPr>
          <a:lstStyle/>
          <a:p>
            <a:r>
              <a:rPr lang="en-US" sz="900"/>
              <a:t>Distribution of overweight prevalence for each country with a modelled estimate presented for 2020.</a:t>
            </a:r>
            <a:r>
              <a:rPr lang="en-US" sz="900" baseline="30000"/>
              <a:t>1</a:t>
            </a:r>
          </a:p>
        </p:txBody>
      </p:sp>
      <p:pic>
        <p:nvPicPr>
          <p:cNvPr id="6" name="Picture 5" descr="Background pattern&#10;&#10;Description automatically generated with medium confidence">
            <a:extLst>
              <a:ext uri="{FF2B5EF4-FFF2-40B4-BE49-F238E27FC236}">
                <a16:creationId xmlns:a16="http://schemas.microsoft.com/office/drawing/2014/main" id="{EE7AD902-1AAF-8341-BA4B-67017733CE55}"/>
              </a:ext>
            </a:extLst>
          </p:cNvPr>
          <p:cNvPicPr>
            <a:picLocks noChangeAspect="1"/>
          </p:cNvPicPr>
          <p:nvPr/>
        </p:nvPicPr>
        <p:blipFill>
          <a:blip r:embed="rId4"/>
          <a:stretch>
            <a:fillRect/>
          </a:stretch>
        </p:blipFill>
        <p:spPr>
          <a:xfrm>
            <a:off x="10426087" y="1811200"/>
            <a:ext cx="1361512" cy="1133507"/>
          </a:xfrm>
          <a:prstGeom prst="rect">
            <a:avLst/>
          </a:prstGeom>
        </p:spPr>
      </p:pic>
      <p:sp>
        <p:nvSpPr>
          <p:cNvPr id="32" name="TextBox 31">
            <a:extLst>
              <a:ext uri="{FF2B5EF4-FFF2-40B4-BE49-F238E27FC236}">
                <a16:creationId xmlns:a16="http://schemas.microsoft.com/office/drawing/2014/main" id="{BCCB304E-8D3A-AB45-B582-5FBD0C4BABAA}"/>
              </a:ext>
            </a:extLst>
          </p:cNvPr>
          <p:cNvSpPr txBox="1"/>
          <p:nvPr/>
        </p:nvSpPr>
        <p:spPr>
          <a:xfrm>
            <a:off x="10421922" y="5457803"/>
            <a:ext cx="1427178" cy="784830"/>
          </a:xfrm>
          <a:prstGeom prst="rect">
            <a:avLst/>
          </a:prstGeom>
          <a:noFill/>
        </p:spPr>
        <p:txBody>
          <a:bodyPr wrap="square" rtlCol="0">
            <a:spAutoFit/>
          </a:bodyPr>
          <a:lstStyle/>
          <a:p>
            <a:r>
              <a:rPr lang="en-US" sz="900"/>
              <a:t>Distribution of overweight prevalence for each country with a modelled estimate presented for 2000.</a:t>
            </a:r>
          </a:p>
        </p:txBody>
      </p:sp>
      <p:pic>
        <p:nvPicPr>
          <p:cNvPr id="11" name="Picture 10" descr="Background pattern&#10;&#10;Description automatically generated">
            <a:extLst>
              <a:ext uri="{FF2B5EF4-FFF2-40B4-BE49-F238E27FC236}">
                <a16:creationId xmlns:a16="http://schemas.microsoft.com/office/drawing/2014/main" id="{27D2EC58-7C1F-6340-98FC-57E32043398A}"/>
              </a:ext>
            </a:extLst>
          </p:cNvPr>
          <p:cNvPicPr>
            <a:picLocks noChangeAspect="1"/>
          </p:cNvPicPr>
          <p:nvPr/>
        </p:nvPicPr>
        <p:blipFill>
          <a:blip r:embed="rId5"/>
          <a:stretch>
            <a:fillRect/>
          </a:stretch>
        </p:blipFill>
        <p:spPr>
          <a:xfrm>
            <a:off x="10487588" y="4315840"/>
            <a:ext cx="1361512" cy="1133508"/>
          </a:xfrm>
          <a:prstGeom prst="rect">
            <a:avLst/>
          </a:prstGeom>
        </p:spPr>
      </p:pic>
    </p:spTree>
    <p:extLst>
      <p:ext uri="{BB962C8B-B14F-4D97-AF65-F5344CB8AC3E}">
        <p14:creationId xmlns:p14="http://schemas.microsoft.com/office/powerpoint/2010/main" val="365865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92D794-C5B0-8A4F-9E40-253B09917C6C}"/>
              </a:ext>
            </a:extLst>
          </p:cNvPr>
          <p:cNvPicPr>
            <a:picLocks noChangeAspect="1"/>
          </p:cNvPicPr>
          <p:nvPr/>
        </p:nvPicPr>
        <p:blipFill>
          <a:blip r:embed="rId2"/>
          <a:srcRect/>
          <a:stretch/>
        </p:blipFill>
        <p:spPr>
          <a:xfrm>
            <a:off x="2886075" y="1845893"/>
            <a:ext cx="9213600" cy="3925659"/>
          </a:xfrm>
          <a:prstGeom prst="rect">
            <a:avLst/>
          </a:prstGeom>
        </p:spPr>
      </p:pic>
      <p:sp>
        <p:nvSpPr>
          <p:cNvPr id="4" name="Rectangle 3">
            <a:extLst>
              <a:ext uri="{FF2B5EF4-FFF2-40B4-BE49-F238E27FC236}">
                <a16:creationId xmlns:a16="http://schemas.microsoft.com/office/drawing/2014/main" id="{24209630-8EB1-694F-B153-BEFDECF2FDD2}"/>
              </a:ext>
            </a:extLst>
          </p:cNvPr>
          <p:cNvSpPr/>
          <p:nvPr/>
        </p:nvSpPr>
        <p:spPr>
          <a:xfrm>
            <a:off x="0" y="0"/>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55A5CF-5296-FC42-A837-C656A2CE08A3}"/>
              </a:ext>
            </a:extLst>
          </p:cNvPr>
          <p:cNvSpPr txBox="1"/>
          <p:nvPr/>
        </p:nvSpPr>
        <p:spPr>
          <a:xfrm>
            <a:off x="342899" y="279197"/>
            <a:ext cx="11555559"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Trends: Prevalence, by UN sub-region, 2000—2020</a:t>
            </a:r>
            <a:r>
              <a:rPr lang="en-US" sz="3600" baseline="30000">
                <a:solidFill>
                  <a:schemeClr val="bg1"/>
                </a:solidFill>
              </a:rPr>
              <a:t>1</a:t>
            </a:r>
          </a:p>
        </p:txBody>
      </p:sp>
      <p:sp>
        <p:nvSpPr>
          <p:cNvPr id="6" name="Rectangle 5">
            <a:extLst>
              <a:ext uri="{FF2B5EF4-FFF2-40B4-BE49-F238E27FC236}">
                <a16:creationId xmlns:a16="http://schemas.microsoft.com/office/drawing/2014/main" id="{8ABD85D4-40A0-A547-8EF1-881A041BB295}"/>
              </a:ext>
            </a:extLst>
          </p:cNvPr>
          <p:cNvSpPr/>
          <p:nvPr/>
        </p:nvSpPr>
        <p:spPr>
          <a:xfrm>
            <a:off x="342899" y="1845893"/>
            <a:ext cx="2238895" cy="3493264"/>
          </a:xfrm>
          <a:prstGeom prst="rect">
            <a:avLst/>
          </a:prstGeom>
        </p:spPr>
        <p:txBody>
          <a:bodyPr wrap="square">
            <a:spAutoFit/>
          </a:bodyPr>
          <a:lstStyle/>
          <a:p>
            <a:r>
              <a:rPr lang="en-US" sz="1200">
                <a:latin typeface="+mj-lt"/>
              </a:rPr>
              <a:t>Trends in the percentage of children under 5 affected by overweight, by United Nations region/sub-region and global, 2000–2020</a:t>
            </a:r>
            <a:r>
              <a:rPr lang="en-US" sz="1200" baseline="30000">
                <a:latin typeface="+mj-lt"/>
              </a:rPr>
              <a:t>1</a:t>
            </a:r>
          </a:p>
          <a:p>
            <a:endParaRPr lang="en-US" sz="800"/>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Oceania excluding Australia and New Zealand;  </a:t>
            </a:r>
            <a:r>
              <a:rPr lang="en-US" sz="900" b="1" baseline="30000">
                <a:solidFill>
                  <a:schemeClr val="tx1">
                    <a:lumMod val="50000"/>
                    <a:lumOff val="50000"/>
                  </a:schemeClr>
                </a:solidFill>
              </a:rPr>
              <a:t>†</a:t>
            </a:r>
            <a:r>
              <a:rPr lang="en-US" sz="900">
                <a:solidFill>
                  <a:schemeClr val="tx1">
                    <a:lumMod val="50000"/>
                    <a:lumOff val="50000"/>
                  </a:schemeClr>
                </a:solidFill>
              </a:rPr>
              <a:t>represents regions/sub-regions where the change has been statistically significant.</a:t>
            </a:r>
          </a:p>
        </p:txBody>
      </p:sp>
    </p:spTree>
    <p:extLst>
      <p:ext uri="{BB962C8B-B14F-4D97-AF65-F5344CB8AC3E}">
        <p14:creationId xmlns:p14="http://schemas.microsoft.com/office/powerpoint/2010/main" val="381647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62AB8D-D543-BC47-AB24-A77B5E29CD6D}"/>
              </a:ext>
            </a:extLst>
          </p:cNvPr>
          <p:cNvPicPr>
            <a:picLocks noChangeAspect="1"/>
          </p:cNvPicPr>
          <p:nvPr/>
        </p:nvPicPr>
        <p:blipFill>
          <a:blip r:embed="rId2"/>
          <a:srcRect/>
          <a:stretch/>
        </p:blipFill>
        <p:spPr>
          <a:xfrm>
            <a:off x="3039887" y="1515229"/>
            <a:ext cx="9011320" cy="4780796"/>
          </a:xfrm>
          <a:prstGeom prst="rect">
            <a:avLst/>
          </a:prstGeom>
        </p:spPr>
      </p:pic>
      <p:sp>
        <p:nvSpPr>
          <p:cNvPr id="4" name="Rectangle 3">
            <a:extLst>
              <a:ext uri="{FF2B5EF4-FFF2-40B4-BE49-F238E27FC236}">
                <a16:creationId xmlns:a16="http://schemas.microsoft.com/office/drawing/2014/main" id="{D4497664-1E79-7940-AFFA-2D049BFF4FC3}"/>
              </a:ext>
            </a:extLst>
          </p:cNvPr>
          <p:cNvSpPr/>
          <p:nvPr/>
        </p:nvSpPr>
        <p:spPr>
          <a:xfrm>
            <a:off x="0" y="2583"/>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AAA302-72D3-E746-A43D-CF4AD06FB0AE}"/>
              </a:ext>
            </a:extLst>
          </p:cNvPr>
          <p:cNvSpPr txBox="1"/>
          <p:nvPr/>
        </p:nvSpPr>
        <p:spPr>
          <a:xfrm>
            <a:off x="318434" y="280789"/>
            <a:ext cx="11803415" cy="830997"/>
          </a:xfrm>
          <a:prstGeom prst="rect">
            <a:avLst/>
          </a:prstGeom>
          <a:noFill/>
        </p:spPr>
        <p:txBody>
          <a:bodyPr wrap="square" rtlCol="0">
            <a:spAutoFit/>
          </a:bodyPr>
          <a:lstStyle/>
          <a:p>
            <a:r>
              <a:rPr lang="en-US">
                <a:solidFill>
                  <a:schemeClr val="bg1"/>
                </a:solidFill>
                <a:latin typeface="+mj-lt"/>
              </a:rPr>
              <a:t>OVERWEIGHT</a:t>
            </a:r>
          </a:p>
          <a:p>
            <a:r>
              <a:rPr lang="en-US" sz="3000">
                <a:solidFill>
                  <a:schemeClr val="bg1"/>
                </a:solidFill>
              </a:rPr>
              <a:t>Trends: Number (millions) affected, by UN sub-region, 2000 &amp; 2020</a:t>
            </a:r>
            <a:r>
              <a:rPr lang="en-US" sz="3000" baseline="30000">
                <a:solidFill>
                  <a:schemeClr val="bg1"/>
                </a:solidFill>
              </a:rPr>
              <a:t>1</a:t>
            </a:r>
          </a:p>
        </p:txBody>
      </p:sp>
      <p:sp>
        <p:nvSpPr>
          <p:cNvPr id="6" name="Rectangle 5">
            <a:extLst>
              <a:ext uri="{FF2B5EF4-FFF2-40B4-BE49-F238E27FC236}">
                <a16:creationId xmlns:a16="http://schemas.microsoft.com/office/drawing/2014/main" id="{2E1ED8CF-9400-6A49-8699-FA26D246A44F}"/>
              </a:ext>
            </a:extLst>
          </p:cNvPr>
          <p:cNvSpPr/>
          <p:nvPr/>
        </p:nvSpPr>
        <p:spPr>
          <a:xfrm>
            <a:off x="318434" y="1836256"/>
            <a:ext cx="2324098" cy="3185487"/>
          </a:xfrm>
          <a:prstGeom prst="rect">
            <a:avLst/>
          </a:prstGeom>
        </p:spPr>
        <p:txBody>
          <a:bodyPr wrap="square">
            <a:spAutoFit/>
          </a:bodyPr>
          <a:lstStyle/>
          <a:p>
            <a:r>
              <a:rPr lang="en-US" sz="1200" b="1">
                <a:latin typeface="+mj-lt"/>
              </a:rPr>
              <a:t>Number (millions) of children under 5 affected by overweight, by United Nations region/sub-region, 2000 and 2020</a:t>
            </a:r>
            <a:r>
              <a:rPr lang="en-US" sz="1200" b="1" baseline="30000">
                <a:latin typeface="+mj-lt"/>
              </a:rPr>
              <a:t>1</a:t>
            </a:r>
          </a:p>
          <a:p>
            <a:endParaRPr lang="en-US" sz="900"/>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Oceania excluding Australia and New Zealand.  † represents regions/sub-regions where the change has been statistically significant.</a:t>
            </a:r>
            <a:endParaRPr lang="en-US" sz="900">
              <a:solidFill>
                <a:schemeClr val="tx1">
                  <a:lumMod val="50000"/>
                  <a:lumOff val="50000"/>
                </a:schemeClr>
              </a:solidFill>
              <a:highlight>
                <a:srgbClr val="FFFF00"/>
              </a:highlight>
            </a:endParaRPr>
          </a:p>
        </p:txBody>
      </p:sp>
    </p:spTree>
    <p:extLst>
      <p:ext uri="{BB962C8B-B14F-4D97-AF65-F5344CB8AC3E}">
        <p14:creationId xmlns:p14="http://schemas.microsoft.com/office/powerpoint/2010/main" val="186145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young, child&#10;&#10;Description automatically generated">
            <a:extLst>
              <a:ext uri="{FF2B5EF4-FFF2-40B4-BE49-F238E27FC236}">
                <a16:creationId xmlns:a16="http://schemas.microsoft.com/office/drawing/2014/main" id="{D6ABC544-7928-3645-8AF6-1B8913068305}"/>
              </a:ext>
            </a:extLst>
          </p:cNvPr>
          <p:cNvPicPr>
            <a:picLocks noChangeAspect="1"/>
          </p:cNvPicPr>
          <p:nvPr/>
        </p:nvPicPr>
        <p:blipFill>
          <a:blip r:embed="rId2"/>
          <a:stretch>
            <a:fillRect/>
          </a:stretch>
        </p:blipFill>
        <p:spPr>
          <a:xfrm>
            <a:off x="-1337810" y="0"/>
            <a:ext cx="13529810" cy="6858000"/>
          </a:xfrm>
          <a:prstGeom prst="rect">
            <a:avLst/>
          </a:prstGeom>
        </p:spPr>
      </p:pic>
      <p:sp>
        <p:nvSpPr>
          <p:cNvPr id="2" name="Title 1"/>
          <p:cNvSpPr>
            <a:spLocks noGrp="1"/>
          </p:cNvSpPr>
          <p:nvPr>
            <p:ph type="title"/>
          </p:nvPr>
        </p:nvSpPr>
        <p:spPr>
          <a:xfrm>
            <a:off x="6683413" y="157037"/>
            <a:ext cx="7264079" cy="2280734"/>
          </a:xfrm>
          <a:effectLst/>
        </p:spPr>
        <p:txBody>
          <a:bodyPr>
            <a:normAutofit/>
          </a:bodyPr>
          <a:lstStyle/>
          <a:p>
            <a:pPr algn="l"/>
            <a:r>
              <a:rPr lang="en-US"/>
              <a:t>NOTES ON THE DATA </a:t>
            </a:r>
            <a:br>
              <a:rPr lang="en-US"/>
            </a:br>
            <a:r>
              <a:rPr lang="en-US"/>
              <a:t>AND METHODOLOGY</a:t>
            </a:r>
          </a:p>
        </p:txBody>
      </p:sp>
      <p:sp>
        <p:nvSpPr>
          <p:cNvPr id="5" name="Footer Placeholder 4">
            <a:extLst>
              <a:ext uri="{FF2B5EF4-FFF2-40B4-BE49-F238E27FC236}">
                <a16:creationId xmlns:a16="http://schemas.microsoft.com/office/drawing/2014/main" id="{14C678ED-6922-8A49-BC36-062849BD5269}"/>
              </a:ext>
            </a:extLst>
          </p:cNvPr>
          <p:cNvSpPr txBox="1">
            <a:spLocks/>
          </p:cNvSpPr>
          <p:nvPr/>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solidFill>
                <a:effectLst/>
                <a:latin typeface="+mn-lt"/>
                <a:ea typeface="+mn-ea"/>
                <a:cs typeface="+mn-cs"/>
              </a:rPr>
              <a:t>UNICEF, WHO, The World Bank. Levels and trends in child malnutrition: Key findings of the 2021 Edition of the Joint Child Malnutrition Estimates</a:t>
            </a:r>
            <a:r>
              <a:rPr lang="en-US">
                <a:solidFill>
                  <a:schemeClr val="bg1"/>
                </a:solidFill>
                <a:latin typeface="Arial" charset="0"/>
                <a:ea typeface="Arial" charset="0"/>
                <a:cs typeface="Arial" charset="0"/>
              </a:rPr>
              <a:t> – </a:t>
            </a:r>
            <a:r>
              <a:rPr lang="en-US" b="1">
                <a:solidFill>
                  <a:schemeClr val="bg1"/>
                </a:solidFill>
                <a:latin typeface="Arial" charset="0"/>
                <a:ea typeface="Arial" charset="0"/>
                <a:cs typeface="Arial" charset="0"/>
              </a:rPr>
              <a:t>UNICEF</a:t>
            </a:r>
            <a:r>
              <a:rPr lang="en-US">
                <a:solidFill>
                  <a:schemeClr val="bg1"/>
                </a:solidFill>
                <a:latin typeface="Arial" charset="0"/>
                <a:ea typeface="Arial" charset="0"/>
                <a:cs typeface="Arial" charset="0"/>
              </a:rPr>
              <a:t> | for every child</a:t>
            </a:r>
          </a:p>
        </p:txBody>
      </p:sp>
    </p:spTree>
    <p:extLst>
      <p:ext uri="{BB962C8B-B14F-4D97-AF65-F5344CB8AC3E}">
        <p14:creationId xmlns:p14="http://schemas.microsoft.com/office/powerpoint/2010/main" val="61319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2057971" y="1197306"/>
            <a:ext cx="9163619" cy="4847481"/>
          </a:xfrm>
          <a:prstGeom prst="rect">
            <a:avLst/>
          </a:prstGeom>
        </p:spPr>
        <p:txBody>
          <a:bodyPr wrap="square" numCol="1">
            <a:spAutoFit/>
          </a:bodyPr>
          <a:lstStyle/>
          <a:p>
            <a:r>
              <a:rPr lang="en-US" sz="1600">
                <a:solidFill>
                  <a:schemeClr val="bg1"/>
                </a:solidFill>
              </a:rPr>
              <a:t>The UNICEF-WHO-World Bank JME Working Group was established in 2011 to address the call for harmonized child malnutrition estimates that would be instrumental in benchmarking progress on child malnutrition. The first edition of the JME was released in 2012 and provided estimates for stunting, wasting, severe wasting, underweight and overweight, as well as a detailed description of the methodology. Since its inception, the JME outputs have comprised a harmonized country-level dataset of primary data (e.g., national estimates based on household surveys), as well as regional and global model-based estimates.</a:t>
            </a:r>
          </a:p>
          <a:p>
            <a:endParaRPr lang="en-US" sz="1600">
              <a:solidFill>
                <a:schemeClr val="bg1"/>
              </a:solidFill>
            </a:endParaRPr>
          </a:p>
          <a:p>
            <a:pPr>
              <a:spcAft>
                <a:spcPts val="600"/>
              </a:spcAft>
            </a:pPr>
            <a:r>
              <a:rPr lang="en-US" sz="1600">
                <a:solidFill>
                  <a:schemeClr val="bg1"/>
                </a:solidFill>
              </a:rPr>
              <a:t>For the first time in 2021, the JME also includes country-level modelled estimates for stunting and overweight based on updated methodology developed by the JME Working Group in partnership with the University of South Carolina. The regional and global figures for stunting and overweight are now also based on these country model outputs, while they remain based on the previously applied sub-regional model for wasting and severe wasting. Additional work is ongoing to update methods for wasting and severe wasting for which available data are not as stable as for stunting and overweight. The JME process for the 2021 edition involved the following steps: </a:t>
            </a:r>
          </a:p>
          <a:p>
            <a:pPr marL="274320" lvl="1"/>
            <a:r>
              <a:rPr lang="en-US" sz="1600">
                <a:solidFill>
                  <a:schemeClr val="bg1"/>
                </a:solidFill>
              </a:rPr>
              <a:t>(</a:t>
            </a:r>
            <a:r>
              <a:rPr lang="en-US" sz="1600" err="1">
                <a:solidFill>
                  <a:schemeClr val="bg1"/>
                </a:solidFill>
              </a:rPr>
              <a:t>i</a:t>
            </a:r>
            <a:r>
              <a:rPr lang="en-US" sz="1600">
                <a:solidFill>
                  <a:schemeClr val="bg1"/>
                </a:solidFill>
              </a:rPr>
              <a:t>) updating of the country dataset of primary sources (e.g., national household surveys) </a:t>
            </a:r>
          </a:p>
          <a:p>
            <a:pPr marL="274320" lvl="1"/>
            <a:r>
              <a:rPr lang="en-US" sz="1600">
                <a:solidFill>
                  <a:schemeClr val="bg1"/>
                </a:solidFill>
              </a:rPr>
              <a:t>(ii) application of a country level model for stunting and overweight to generate annual estimates</a:t>
            </a:r>
          </a:p>
          <a:p>
            <a:pPr marL="274320" lvl="1"/>
            <a:r>
              <a:rPr lang="en-US" sz="1600">
                <a:solidFill>
                  <a:schemeClr val="bg1"/>
                </a:solidFill>
              </a:rPr>
              <a:t>(iii) generation of regional and global aggregates for stunting, wasting, severe wasting and overweight </a:t>
            </a:r>
          </a:p>
          <a:p>
            <a:pPr marL="274320" lvl="1"/>
            <a:r>
              <a:rPr lang="en-US" sz="1600">
                <a:solidFill>
                  <a:schemeClr val="bg1"/>
                </a:solidFill>
              </a:rPr>
              <a:t>(iv) consultation with countries before finalizing and disseminating the 2021 estimates.</a:t>
            </a:r>
          </a:p>
        </p:txBody>
      </p:sp>
      <p:pic>
        <p:nvPicPr>
          <p:cNvPr id="5" name="Picture 4">
            <a:extLst>
              <a:ext uri="{FF2B5EF4-FFF2-40B4-BE49-F238E27FC236}">
                <a16:creationId xmlns:a16="http://schemas.microsoft.com/office/drawing/2014/main" id="{E151658C-F296-C948-BE87-D349D3353989}"/>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355722" y="839084"/>
            <a:ext cx="1267513" cy="1267513"/>
          </a:xfrm>
          <a:prstGeom prst="rect">
            <a:avLst/>
          </a:prstGeom>
        </p:spPr>
      </p:pic>
      <p:pic>
        <p:nvPicPr>
          <p:cNvPr id="6" name="Picture 5">
            <a:extLst>
              <a:ext uri="{FF2B5EF4-FFF2-40B4-BE49-F238E27FC236}">
                <a16:creationId xmlns:a16="http://schemas.microsoft.com/office/drawing/2014/main" id="{6264309B-7D61-2A4C-8253-81F3AD56CB9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55722" y="2695041"/>
            <a:ext cx="1268107" cy="1268107"/>
          </a:xfrm>
          <a:prstGeom prst="rect">
            <a:avLst/>
          </a:prstGeom>
        </p:spPr>
      </p:pic>
      <p:pic>
        <p:nvPicPr>
          <p:cNvPr id="7" name="Picture 6">
            <a:extLst>
              <a:ext uri="{FF2B5EF4-FFF2-40B4-BE49-F238E27FC236}">
                <a16:creationId xmlns:a16="http://schemas.microsoft.com/office/drawing/2014/main" id="{CDEA8960-4EFD-F54D-8C55-6103BA9D588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55722" y="4447641"/>
            <a:ext cx="1268107" cy="1268107"/>
          </a:xfrm>
          <a:prstGeom prst="rect">
            <a:avLst/>
          </a:prstGeom>
        </p:spPr>
      </p:pic>
      <p:sp>
        <p:nvSpPr>
          <p:cNvPr id="9" name="Rectangle 8"/>
          <p:cNvSpPr/>
          <p:nvPr/>
        </p:nvSpPr>
        <p:spPr>
          <a:xfrm>
            <a:off x="2057971" y="608251"/>
            <a:ext cx="3459793" cy="400110"/>
          </a:xfrm>
          <a:prstGeom prst="rect">
            <a:avLst/>
          </a:prstGeom>
        </p:spPr>
        <p:txBody>
          <a:bodyPr wrap="none">
            <a:spAutoFit/>
          </a:bodyPr>
          <a:lstStyle/>
          <a:p>
            <a:r>
              <a:rPr lang="en-US" sz="2000" b="1">
                <a:solidFill>
                  <a:schemeClr val="bg1"/>
                </a:solidFill>
                <a:latin typeface="+mj-lt"/>
              </a:rPr>
              <a:t>Overview of JME methodology</a:t>
            </a:r>
          </a:p>
        </p:txBody>
      </p:sp>
    </p:spTree>
    <p:extLst>
      <p:ext uri="{BB962C8B-B14F-4D97-AF65-F5344CB8AC3E}">
        <p14:creationId xmlns:p14="http://schemas.microsoft.com/office/powerpoint/2010/main" val="1784155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42924" y="588490"/>
            <a:ext cx="11676570" cy="400110"/>
          </a:xfrm>
          <a:prstGeom prst="rect">
            <a:avLst/>
          </a:prstGeom>
        </p:spPr>
        <p:txBody>
          <a:bodyPr wrap="square">
            <a:spAutoFit/>
          </a:bodyPr>
          <a:lstStyle/>
          <a:p>
            <a:r>
              <a:rPr lang="en-US" sz="2000" b="1">
                <a:solidFill>
                  <a:schemeClr val="bg1"/>
                </a:solidFill>
                <a:latin typeface="+mj-lt"/>
              </a:rPr>
              <a:t>Country-level dataset </a:t>
            </a:r>
          </a:p>
        </p:txBody>
      </p:sp>
      <p:sp>
        <p:nvSpPr>
          <p:cNvPr id="5" name="TextBox 4"/>
          <p:cNvSpPr txBox="1"/>
          <p:nvPr/>
        </p:nvSpPr>
        <p:spPr>
          <a:xfrm>
            <a:off x="342924" y="5561624"/>
            <a:ext cx="8496271" cy="707886"/>
          </a:xfrm>
          <a:prstGeom prst="rect">
            <a:avLst/>
          </a:prstGeom>
          <a:noFill/>
        </p:spPr>
        <p:txBody>
          <a:bodyPr wrap="square" rtlCol="0">
            <a:spAutoFit/>
          </a:bodyPr>
          <a:lstStyle/>
          <a:p>
            <a:r>
              <a:rPr lang="en-US" sz="800">
                <a:solidFill>
                  <a:schemeClr val="bg1"/>
                </a:solidFill>
              </a:rPr>
              <a:t>References</a:t>
            </a:r>
          </a:p>
          <a:p>
            <a:r>
              <a:rPr lang="en-US" sz="800">
                <a:solidFill>
                  <a:schemeClr val="bg1"/>
                </a:solidFill>
              </a:rPr>
              <a:t>1 United Nations Children’s Fund, World Health Organization, The World Bank. UNICEF-WHO-World Bank Joint Child Malnutrition Estimates. (UNICEF, New York; WHO, Geneva; The World Bank, Washington, DC; 2012).</a:t>
            </a:r>
          </a:p>
          <a:p>
            <a:r>
              <a:rPr lang="en-US" sz="800">
                <a:solidFill>
                  <a:schemeClr val="bg1"/>
                </a:solidFill>
              </a:rPr>
              <a:t>2. United Nations Children’s Fund, World Health Organization and World Bank Group, SDG Indicators 2.2.1 on stunting, 2.2.2a on wasting and 2.2.2b on overweight: Country consultation background document, &lt;https://data.unicef.org/resources/jme-2021-country-consultations/&gt;, accessed April 2021.</a:t>
            </a:r>
          </a:p>
        </p:txBody>
      </p:sp>
      <p:sp>
        <p:nvSpPr>
          <p:cNvPr id="7" name="Rectangle 6"/>
          <p:cNvSpPr/>
          <p:nvPr/>
        </p:nvSpPr>
        <p:spPr>
          <a:xfrm>
            <a:off x="342924" y="1188113"/>
            <a:ext cx="5895877" cy="4063505"/>
          </a:xfrm>
          <a:prstGeom prst="rect">
            <a:avLst/>
          </a:prstGeom>
        </p:spPr>
        <p:txBody>
          <a:bodyPr wrap="square" numCol="1" spcCol="365760">
            <a:spAutoFit/>
          </a:bodyPr>
          <a:lstStyle/>
          <a:p>
            <a:r>
              <a:rPr lang="en-US" sz="1100">
                <a:solidFill>
                  <a:schemeClr val="bg1"/>
                </a:solidFill>
              </a:rPr>
              <a:t>The JME dataset of country estimates requires the collection of national data sources that contain information on child malnutrition – specifically, data on the height, weight and age of children under 5, which can be used to generate national level prevalence estimates for stunting, wasting, severe wasting and overweight. These national-level data sources are mainly comprised of household surveys – e.g., Multiple Indicator Cluster Surveys (MICS), Demographic and Health Surveys (DHS), etc. Some administrative data sources (e.g., from surveillance systems) are also included where population coverage is high. As of the latest review closure on 31 January 2021, the primary source dataset contained 997 data sources from 157 countries and territories, with nearly 80 per cent of children living in countries with at least one data point on stunting, wasting and overweight that is less than five years old. This suggests that the global estimates are highly representative of the majority of children across the globe for the most recent period, although recentness of data varies greatly by region. The dataset contains the point estimate, and where available, the standard error, the 95 per cent confidence bounds and the unweighted sample size. </a:t>
            </a:r>
          </a:p>
          <a:p>
            <a:endParaRPr lang="en-US" sz="1100">
              <a:solidFill>
                <a:schemeClr val="bg1"/>
              </a:solidFill>
            </a:endParaRPr>
          </a:p>
          <a:p>
            <a:r>
              <a:rPr lang="en-US" sz="1100">
                <a:solidFill>
                  <a:schemeClr val="bg1"/>
                </a:solidFill>
              </a:rPr>
              <a:t>Where microdata are available, the JME uses estimates that have been recalculated to adhere to the global standard definition. Where microdata are not available, reported estimates are used, except in cases where adjustments are required to standardize for: </a:t>
            </a:r>
          </a:p>
          <a:p>
            <a:pPr marL="182880" lvl="1"/>
            <a:br>
              <a:rPr lang="en-US" sz="100">
                <a:solidFill>
                  <a:schemeClr val="bg1"/>
                </a:solidFill>
              </a:rPr>
            </a:br>
            <a:r>
              <a:rPr lang="en-US" sz="1100">
                <a:solidFill>
                  <a:schemeClr val="bg1"/>
                </a:solidFill>
              </a:rPr>
              <a:t>(</a:t>
            </a:r>
            <a:r>
              <a:rPr lang="en-US" sz="1100" err="1">
                <a:solidFill>
                  <a:schemeClr val="bg1"/>
                </a:solidFill>
              </a:rPr>
              <a:t>i</a:t>
            </a:r>
            <a:r>
              <a:rPr lang="en-US" sz="1100">
                <a:solidFill>
                  <a:schemeClr val="bg1"/>
                </a:solidFill>
              </a:rPr>
              <a:t>) use of an alternate growth reference from the 2006 WHO Growth Standards</a:t>
            </a:r>
          </a:p>
          <a:p>
            <a:pPr marL="182880" lvl="1"/>
            <a:r>
              <a:rPr lang="en-US" sz="1100">
                <a:solidFill>
                  <a:schemeClr val="bg1"/>
                </a:solidFill>
              </a:rPr>
              <a:t>(ii) age ranges that do not include the full 0–59-month age group </a:t>
            </a:r>
          </a:p>
          <a:p>
            <a:pPr marL="182880" lvl="1"/>
            <a:r>
              <a:rPr lang="en-US" sz="1100">
                <a:solidFill>
                  <a:schemeClr val="bg1"/>
                </a:solidFill>
              </a:rPr>
              <a:t>(iii) Data sources only nationally representative for populations from rural areas. </a:t>
            </a:r>
          </a:p>
          <a:p>
            <a:r>
              <a:rPr lang="en-US" sz="1100">
                <a:solidFill>
                  <a:schemeClr val="bg1"/>
                </a:solidFill>
              </a:rPr>
              <a:t>Further details related to data source compilation, re-analysis of microdata, and data source review are provided elsewhere.</a:t>
            </a:r>
            <a:r>
              <a:rPr lang="en-US" sz="1100" baseline="30000">
                <a:solidFill>
                  <a:schemeClr val="bg1"/>
                </a:solidFill>
              </a:rPr>
              <a:t>2</a:t>
            </a:r>
            <a:endParaRPr lang="en-US" sz="1100">
              <a:solidFill>
                <a:schemeClr val="bg1"/>
              </a:solidFill>
            </a:endParaRPr>
          </a:p>
        </p:txBody>
      </p:sp>
      <p:cxnSp>
        <p:nvCxnSpPr>
          <p:cNvPr id="11" name="Straight Connector 10"/>
          <p:cNvCxnSpPr/>
          <p:nvPr/>
        </p:nvCxnSpPr>
        <p:spPr>
          <a:xfrm>
            <a:off x="6400800" y="1136819"/>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2800" y="1953327"/>
            <a:ext cx="2726061" cy="2523768"/>
          </a:xfrm>
          <a:prstGeom prst="rect">
            <a:avLst/>
          </a:prstGeom>
        </p:spPr>
        <p:txBody>
          <a:bodyPr wrap="square">
            <a:spAutoFit/>
          </a:bodyPr>
          <a:lstStyle/>
          <a:p>
            <a:r>
              <a:rPr lang="en-US" sz="1400" b="1">
                <a:solidFill>
                  <a:schemeClr val="bg1"/>
                </a:solidFill>
                <a:latin typeface="+mj-lt"/>
              </a:rPr>
              <a:t>Stunting and Overweight</a:t>
            </a:r>
          </a:p>
          <a:p>
            <a:endParaRPr lang="en-US" sz="1200" b="1">
              <a:solidFill>
                <a:schemeClr val="bg1"/>
              </a:solidFill>
            </a:endParaRPr>
          </a:p>
          <a:p>
            <a:r>
              <a:rPr lang="en-US" sz="1200">
                <a:solidFill>
                  <a:schemeClr val="bg1"/>
                </a:solidFill>
              </a:rPr>
              <a:t>For stunting and overweight, </a:t>
            </a:r>
            <a:r>
              <a:rPr lang="en-US" sz="1200" b="1">
                <a:solidFill>
                  <a:schemeClr val="bg1"/>
                </a:solidFill>
              </a:rPr>
              <a:t>the JME country dataset is used to generate country-modelled estimates </a:t>
            </a:r>
            <a:r>
              <a:rPr lang="en-US" sz="1200">
                <a:solidFill>
                  <a:schemeClr val="bg1"/>
                </a:solidFill>
              </a:rPr>
              <a:t>which serve as the official JME estimates (i.e., the stunting prevalence from a household survey for a given country in given year is not reported as the prevalence for that country in that year; rather, it feeds into the modelled estimates).</a:t>
            </a:r>
          </a:p>
          <a:p>
            <a:endParaRPr lang="en-US" sz="1200">
              <a:solidFill>
                <a:schemeClr val="bg1"/>
              </a:solidFill>
            </a:endParaRPr>
          </a:p>
        </p:txBody>
      </p:sp>
      <p:cxnSp>
        <p:nvCxnSpPr>
          <p:cNvPr id="13" name="Straight Connector 12"/>
          <p:cNvCxnSpPr/>
          <p:nvPr/>
        </p:nvCxnSpPr>
        <p:spPr>
          <a:xfrm>
            <a:off x="9457512" y="1188114"/>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593668" y="1953327"/>
            <a:ext cx="2378310" cy="2893100"/>
          </a:xfrm>
          <a:prstGeom prst="rect">
            <a:avLst/>
          </a:prstGeom>
        </p:spPr>
        <p:txBody>
          <a:bodyPr wrap="square">
            <a:spAutoFit/>
          </a:bodyPr>
          <a:lstStyle/>
          <a:p>
            <a:r>
              <a:rPr lang="en-US" sz="1400" b="1">
                <a:solidFill>
                  <a:schemeClr val="bg1"/>
                </a:solidFill>
                <a:latin typeface="+mj-lt"/>
              </a:rPr>
              <a:t>Wasting</a:t>
            </a:r>
          </a:p>
          <a:p>
            <a:endParaRPr lang="en-US" sz="1200" b="1">
              <a:solidFill>
                <a:schemeClr val="bg1"/>
              </a:solidFill>
            </a:endParaRPr>
          </a:p>
          <a:p>
            <a:r>
              <a:rPr lang="en-US" sz="1200">
                <a:solidFill>
                  <a:schemeClr val="bg1"/>
                </a:solidFill>
              </a:rPr>
              <a:t>For wasting and severe wasting, the JME country dataset </a:t>
            </a:r>
            <a:r>
              <a:rPr lang="en-US" sz="1200" b="1">
                <a:solidFill>
                  <a:schemeClr val="bg1"/>
                </a:solidFill>
              </a:rPr>
              <a:t>serves as the country estimates themselves </a:t>
            </a:r>
            <a:r>
              <a:rPr lang="en-US" sz="1200">
                <a:solidFill>
                  <a:schemeClr val="bg1"/>
                </a:solidFill>
              </a:rPr>
              <a:t>(i.e., the wasting prevalence in the JME country dataset from a household survey for a country in a given year is the wasting prevalence reported for that country in that year).</a:t>
            </a:r>
          </a:p>
          <a:p>
            <a:endParaRPr lang="en-US" sz="1200">
              <a:solidFill>
                <a:schemeClr val="bg1"/>
              </a:solidFill>
            </a:endParaRPr>
          </a:p>
          <a:p>
            <a:endParaRPr lang="en-US" sz="1200">
              <a:solidFill>
                <a:schemeClr val="bg1"/>
              </a:solidFill>
            </a:endParaRPr>
          </a:p>
          <a:p>
            <a:endParaRPr lang="en-US" sz="1200">
              <a:solidFill>
                <a:schemeClr val="bg1"/>
              </a:solidFill>
            </a:endParaRPr>
          </a:p>
          <a:p>
            <a:endParaRPr lang="en-US" sz="1200">
              <a:solidFill>
                <a:schemeClr val="bg1"/>
              </a:solidFill>
            </a:endParaRPr>
          </a:p>
        </p:txBody>
      </p:sp>
      <p:pic>
        <p:nvPicPr>
          <p:cNvPr id="15" name="Picture 14">
            <a:extLst>
              <a:ext uri="{FF2B5EF4-FFF2-40B4-BE49-F238E27FC236}">
                <a16:creationId xmlns:a16="http://schemas.microsoft.com/office/drawing/2014/main" id="{C9EE1611-05F5-4914-B0C5-ED183D4251C5}"/>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499887" y="1258008"/>
            <a:ext cx="658304" cy="658304"/>
          </a:xfrm>
          <a:prstGeom prst="rect">
            <a:avLst/>
          </a:prstGeom>
        </p:spPr>
      </p:pic>
      <p:pic>
        <p:nvPicPr>
          <p:cNvPr id="16" name="Picture 15">
            <a:extLst>
              <a:ext uri="{FF2B5EF4-FFF2-40B4-BE49-F238E27FC236}">
                <a16:creationId xmlns:a16="http://schemas.microsoft.com/office/drawing/2014/main" id="{FBACB66D-204E-4204-B59E-94C824C3D7C7}"/>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556599" y="1258009"/>
            <a:ext cx="658303" cy="658303"/>
          </a:xfrm>
          <a:prstGeom prst="rect">
            <a:avLst/>
          </a:prstGeom>
        </p:spPr>
      </p:pic>
      <p:pic>
        <p:nvPicPr>
          <p:cNvPr id="18" name="Picture 17">
            <a:extLst>
              <a:ext uri="{FF2B5EF4-FFF2-40B4-BE49-F238E27FC236}">
                <a16:creationId xmlns:a16="http://schemas.microsoft.com/office/drawing/2014/main" id="{EF2AF618-05CD-49C5-ACE2-B3D6921C74FB}"/>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240591" y="1308746"/>
            <a:ext cx="607566" cy="607566"/>
          </a:xfrm>
          <a:prstGeom prst="rect">
            <a:avLst/>
          </a:prstGeom>
        </p:spPr>
      </p:pic>
    </p:spTree>
    <p:extLst>
      <p:ext uri="{BB962C8B-B14F-4D97-AF65-F5344CB8AC3E}">
        <p14:creationId xmlns:p14="http://schemas.microsoft.com/office/powerpoint/2010/main" val="78131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20A701-D495-428F-B4F8-9EB0F7914517}"/>
              </a:ext>
            </a:extLst>
          </p:cNvPr>
          <p:cNvSpPr/>
          <p:nvPr/>
        </p:nvSpPr>
        <p:spPr>
          <a:xfrm>
            <a:off x="3470916" y="1194664"/>
            <a:ext cx="3548191" cy="4261975"/>
          </a:xfrm>
          <a:prstGeom prst="rect">
            <a:avLst/>
          </a:prstGeom>
        </p:spPr>
        <p:txBody>
          <a:bodyPr wrap="square">
            <a:spAutoFit/>
          </a:bodyPr>
          <a:lstStyle/>
          <a:p>
            <a:r>
              <a:rPr lang="en-US" sz="1600" b="1">
                <a:solidFill>
                  <a:schemeClr val="bg1"/>
                </a:solidFill>
              </a:rPr>
              <a:t>Model Description</a:t>
            </a:r>
          </a:p>
          <a:p>
            <a:endParaRPr lang="en-US" sz="1200" b="1">
              <a:solidFill>
                <a:schemeClr val="bg1"/>
              </a:solidFill>
            </a:endParaRPr>
          </a:p>
          <a:p>
            <a:r>
              <a:rPr lang="en-US" sz="1200">
                <a:solidFill>
                  <a:schemeClr val="bg1"/>
                </a:solidFill>
              </a:rPr>
              <a:t>The technical details of the statistical models are provided elsewhere. Briefly, for both stunting and overweight, prevalence was modelled at logit (log-odds) scale using a penalized longitudinal mixed-model with a heterogeneous error term. The quality of the models was quantified with model-fit criteria that balance the complexity of the model with the closeness of the fit to the observed data. The proposed method has important characteristics, including non-linear time trends, regional trends, country-specific trends, covariate data and a heterogeneous error term. All countries with data contribute to estimates of the overall time trend and the impact of covariate data on prevalence. For overweight, the covariate data consisted of linear and quadratic socio-demographic index (SDI), and data source type. The same covariates were used for stunting, plus an additional covariate of the average health system access over the previous five years.</a:t>
            </a:r>
          </a:p>
        </p:txBody>
      </p:sp>
      <p:sp>
        <p:nvSpPr>
          <p:cNvPr id="4" name="Rectangle 3"/>
          <p:cNvSpPr/>
          <p:nvPr/>
        </p:nvSpPr>
        <p:spPr>
          <a:xfrm>
            <a:off x="363029" y="546701"/>
            <a:ext cx="11676570" cy="400110"/>
          </a:xfrm>
          <a:prstGeom prst="rect">
            <a:avLst/>
          </a:prstGeom>
        </p:spPr>
        <p:txBody>
          <a:bodyPr wrap="square">
            <a:spAutoFit/>
          </a:bodyPr>
          <a:lstStyle/>
          <a:p>
            <a:r>
              <a:rPr lang="en-US" sz="2000">
                <a:solidFill>
                  <a:schemeClr val="bg1"/>
                </a:solidFill>
                <a:latin typeface="+mj-lt"/>
              </a:rPr>
              <a:t>Country-Level Model for Stunting and Overweight</a:t>
            </a:r>
          </a:p>
        </p:txBody>
      </p:sp>
      <p:sp>
        <p:nvSpPr>
          <p:cNvPr id="5" name="TextBox 4"/>
          <p:cNvSpPr txBox="1"/>
          <p:nvPr/>
        </p:nvSpPr>
        <p:spPr>
          <a:xfrm>
            <a:off x="363029" y="5966833"/>
            <a:ext cx="8077200" cy="430887"/>
          </a:xfrm>
          <a:prstGeom prst="rect">
            <a:avLst/>
          </a:prstGeom>
          <a:noFill/>
        </p:spPr>
        <p:txBody>
          <a:bodyPr wrap="square" rtlCol="0">
            <a:spAutoFit/>
          </a:bodyPr>
          <a:lstStyle/>
          <a:p>
            <a:r>
              <a:rPr lang="en-US" sz="1100">
                <a:solidFill>
                  <a:schemeClr val="bg1"/>
                </a:solidFill>
              </a:rPr>
              <a:t>1 United Nations Children’s Fund, World Health Organization, The World Bank. UNICEF-WHO-World Bank Joint Child Malnutrition Estimates. (UNICEF, New York; WHO, Geneva; The World Bank, Washington, DC; 2012).</a:t>
            </a:r>
          </a:p>
        </p:txBody>
      </p:sp>
      <p:cxnSp>
        <p:nvCxnSpPr>
          <p:cNvPr id="11" name="Straight Connector 10"/>
          <p:cNvCxnSpPr/>
          <p:nvPr/>
        </p:nvCxnSpPr>
        <p:spPr>
          <a:xfrm>
            <a:off x="7280369"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76309" y="1194664"/>
            <a:ext cx="4136570" cy="4924425"/>
          </a:xfrm>
          <a:prstGeom prst="rect">
            <a:avLst/>
          </a:prstGeom>
        </p:spPr>
        <p:txBody>
          <a:bodyPr wrap="square">
            <a:spAutoFit/>
          </a:bodyPr>
          <a:lstStyle/>
          <a:p>
            <a:r>
              <a:rPr lang="en-US" sz="1600" b="1">
                <a:solidFill>
                  <a:schemeClr val="bg1"/>
                </a:solidFill>
              </a:rPr>
              <a:t>Model outcomes</a:t>
            </a:r>
          </a:p>
          <a:p>
            <a:endParaRPr lang="en-US" sz="1200" b="1">
              <a:solidFill>
                <a:schemeClr val="bg1"/>
              </a:solidFill>
            </a:endParaRPr>
          </a:p>
          <a:p>
            <a:r>
              <a:rPr lang="en-US" sz="1200">
                <a:solidFill>
                  <a:schemeClr val="bg1"/>
                </a:solidFill>
              </a:rPr>
              <a:t>Annual country-level modelled estimates from 2000 to 2020</a:t>
            </a:r>
          </a:p>
          <a:p>
            <a:r>
              <a:rPr lang="en-US" sz="1200">
                <a:solidFill>
                  <a:schemeClr val="bg1"/>
                </a:solidFill>
              </a:rPr>
              <a:t>on stunting and overweight were disseminated by the JME in</a:t>
            </a:r>
          </a:p>
          <a:p>
            <a:r>
              <a:rPr lang="en-US" sz="1200">
                <a:solidFill>
                  <a:schemeClr val="bg1"/>
                </a:solidFill>
              </a:rPr>
              <a:t>2021 for 155 countries with at least one data point (e.g., from a household survey) included in the JME country dataset described above. Modelled country estimates were also produced for an additional 49 countries, used solely for generation of regional and global aggregates. Modelled estimates for these 49 countries are not shown because they did not have any household surveys in the JME country dataset or because the modelled estimates remained pending final review at the time of publication. The results for the 204 countries can be used to calculate estimates and uncertainty intervals for any groups of countries aggregated. The uncertainty intervals are important in monitoring trends,</a:t>
            </a:r>
          </a:p>
          <a:p>
            <a:r>
              <a:rPr lang="en-US" sz="1200">
                <a:solidFill>
                  <a:schemeClr val="bg1"/>
                </a:solidFill>
              </a:rPr>
              <a:t>especially for countries with sparse data and where primary</a:t>
            </a:r>
          </a:p>
          <a:p>
            <a:r>
              <a:rPr lang="en-US" sz="1200">
                <a:solidFill>
                  <a:schemeClr val="bg1"/>
                </a:solidFill>
              </a:rPr>
              <a:t>data sources present large primary data source sampling errors. When only sparse data are available in the most recent period, the inclusion of a survey can affect a substantial change in the predicted trajectory. For this reason, uncertainty intervals are needed to enhance trend interpretability in terms of the caution level employed. The uncertainty intervals for the new JME method have been tested and validated with various data types.</a:t>
            </a:r>
          </a:p>
        </p:txBody>
      </p:sp>
      <p:sp>
        <p:nvSpPr>
          <p:cNvPr id="19" name="Rectangle 18">
            <a:extLst>
              <a:ext uri="{FF2B5EF4-FFF2-40B4-BE49-F238E27FC236}">
                <a16:creationId xmlns:a16="http://schemas.microsoft.com/office/drawing/2014/main" id="{D1C8067A-30AD-4CD1-82B8-05375D37D2C1}"/>
              </a:ext>
            </a:extLst>
          </p:cNvPr>
          <p:cNvSpPr/>
          <p:nvPr/>
        </p:nvSpPr>
        <p:spPr>
          <a:xfrm>
            <a:off x="363029" y="1194664"/>
            <a:ext cx="2772603" cy="2554545"/>
          </a:xfrm>
          <a:prstGeom prst="rect">
            <a:avLst/>
          </a:prstGeom>
        </p:spPr>
        <p:txBody>
          <a:bodyPr wrap="square">
            <a:spAutoFit/>
          </a:bodyPr>
          <a:lstStyle/>
          <a:p>
            <a:r>
              <a:rPr lang="en-US" sz="1600" b="1">
                <a:solidFill>
                  <a:schemeClr val="bg1"/>
                </a:solidFill>
              </a:rPr>
              <a:t>Rationale</a:t>
            </a:r>
          </a:p>
          <a:p>
            <a:endParaRPr lang="en-US" sz="1200" b="1">
              <a:solidFill>
                <a:schemeClr val="bg1"/>
              </a:solidFill>
            </a:endParaRPr>
          </a:p>
          <a:p>
            <a:r>
              <a:rPr lang="en-US" sz="1200">
                <a:solidFill>
                  <a:schemeClr val="bg1"/>
                </a:solidFill>
              </a:rPr>
              <a:t>National surveys are administered sporadically, resulting in sparse data for many countries. This hampers efforts to monitor these countries’ progress towards targets, such as the SDGs. The use of statistical models at country level is important to enable comparisons across countries during the same year, filling in the gaps. In addition, statistical models are an efficient way to adjust for unwarranted variability</a:t>
            </a:r>
          </a:p>
        </p:txBody>
      </p:sp>
      <p:cxnSp>
        <p:nvCxnSpPr>
          <p:cNvPr id="20" name="Straight Connector 19">
            <a:extLst>
              <a:ext uri="{FF2B5EF4-FFF2-40B4-BE49-F238E27FC236}">
                <a16:creationId xmlns:a16="http://schemas.microsoft.com/office/drawing/2014/main" id="{00525886-2EDD-4558-B9E7-6CF7021A798D}"/>
              </a:ext>
            </a:extLst>
          </p:cNvPr>
          <p:cNvCxnSpPr/>
          <p:nvPr/>
        </p:nvCxnSpPr>
        <p:spPr>
          <a:xfrm>
            <a:off x="3327228"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5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63029" y="336019"/>
            <a:ext cx="11676570" cy="369332"/>
          </a:xfrm>
          <a:prstGeom prst="rect">
            <a:avLst/>
          </a:prstGeom>
        </p:spPr>
        <p:txBody>
          <a:bodyPr wrap="square">
            <a:noAutofit/>
          </a:bodyPr>
          <a:lstStyle/>
          <a:p>
            <a:r>
              <a:rPr lang="en-US" sz="2000">
                <a:solidFill>
                  <a:schemeClr val="bg1"/>
                </a:solidFill>
                <a:latin typeface="+mj-lt"/>
              </a:rPr>
              <a:t>Regional and Global Estimates</a:t>
            </a:r>
          </a:p>
        </p:txBody>
      </p:sp>
      <p:sp>
        <p:nvSpPr>
          <p:cNvPr id="5" name="TextBox 4"/>
          <p:cNvSpPr txBox="1"/>
          <p:nvPr/>
        </p:nvSpPr>
        <p:spPr>
          <a:xfrm>
            <a:off x="363029" y="6119089"/>
            <a:ext cx="8077200" cy="400110"/>
          </a:xfrm>
          <a:prstGeom prst="rect">
            <a:avLst/>
          </a:prstGeom>
          <a:noFill/>
        </p:spPr>
        <p:txBody>
          <a:bodyPr wrap="square" rtlCol="0">
            <a:spAutoFit/>
          </a:bodyPr>
          <a:lstStyle/>
          <a:p>
            <a:r>
              <a:rPr lang="en-US" sz="1000">
                <a:solidFill>
                  <a:schemeClr val="bg1"/>
                </a:solidFill>
              </a:rPr>
              <a:t>1 United Nations Children’s Fund, World Health Organization, The World Bank. UNICEF-WHO-World Bank Joint Child Malnutrition Estimates. (UNICEF, New York; WHO, Geneva; The World Bank, Washington, DC; 2012).</a:t>
            </a:r>
          </a:p>
        </p:txBody>
      </p:sp>
      <p:sp>
        <p:nvSpPr>
          <p:cNvPr id="7" name="Rectangle 6"/>
          <p:cNvSpPr/>
          <p:nvPr/>
        </p:nvSpPr>
        <p:spPr>
          <a:xfrm>
            <a:off x="363029" y="785077"/>
            <a:ext cx="11676570" cy="2123658"/>
          </a:xfrm>
          <a:prstGeom prst="rect">
            <a:avLst/>
          </a:prstGeom>
        </p:spPr>
        <p:txBody>
          <a:bodyPr wrap="square" numCol="3" spcCol="457200">
            <a:spAutoFit/>
          </a:bodyPr>
          <a:lstStyle/>
          <a:p>
            <a:r>
              <a:rPr lang="en-US" sz="1100">
                <a:solidFill>
                  <a:schemeClr val="bg1"/>
                </a:solidFill>
              </a:rPr>
              <a:t>Regional and global wasting and severe wasting estimates are only presented for the most recent year, 2020, unlike stunting and overweight estimates for which an annual time series is available from 2000 to 2020. This is because the JME are based on national-level country prevalence data, which come from cross-sectional surveys (i.e., a snapshot at one point in time) that are collected infrequently (every three to five years) in most countries. Since stunting and overweight are relatively stable over the course of a calendar year, it is reasonable to track changes in these two conditions over time with these data, whereas wasting is an acute condition that can change frequently and rapidly. An individual child can be affected by wasting more than once in a calendar year (i.e., can recover but then become wasted again in the same year), and the risk of wasting in many contexts can be driven by seasonal variations, which can result in seasonal spikes in prevalence. For example, wasting prevalence, in some contexts, may double between the post-harvest season (often associated with higher food availability and weather patterns that are less likely to cause disease) and the pre-harvest season (often associated with food shortages, heavy rains and related diseases that can affect nutrition status). Given that country surveys can be collected during any season, the prevalence estimate from any survey may be at a high or low; or it may fall somewhere in between if data collection spanned across several seasons. Thus, the prevalence of wasting captures the situation of wasting at a specific point in time and not over an entire year. Variations in seasons across surveys make it difficult to draws inferences on trends. The lack of methods to account for seasonality and incident cases of wasting and severe wasting are the main reasons why the JME does not present annual trends for these forms of malnutrition.</a:t>
            </a:r>
          </a:p>
        </p:txBody>
      </p:sp>
      <p:cxnSp>
        <p:nvCxnSpPr>
          <p:cNvPr id="15" name="Straight Connector 14">
            <a:extLst>
              <a:ext uri="{FF2B5EF4-FFF2-40B4-BE49-F238E27FC236}">
                <a16:creationId xmlns:a16="http://schemas.microsoft.com/office/drawing/2014/main" id="{1D201540-4CDD-4FC0-BB75-AAB98936612D}"/>
              </a:ext>
            </a:extLst>
          </p:cNvPr>
          <p:cNvCxnSpPr>
            <a:cxnSpLocks/>
          </p:cNvCxnSpPr>
          <p:nvPr/>
        </p:nvCxnSpPr>
        <p:spPr>
          <a:xfrm>
            <a:off x="419100" y="3031915"/>
            <a:ext cx="11368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6957980-8CC3-485D-8FA8-44047ED256AA}"/>
              </a:ext>
            </a:extLst>
          </p:cNvPr>
          <p:cNvSpPr/>
          <p:nvPr/>
        </p:nvSpPr>
        <p:spPr>
          <a:xfrm>
            <a:off x="363029" y="4014971"/>
            <a:ext cx="3164499" cy="1107996"/>
          </a:xfrm>
          <a:prstGeom prst="rect">
            <a:avLst/>
          </a:prstGeom>
        </p:spPr>
        <p:txBody>
          <a:bodyPr wrap="square">
            <a:spAutoFit/>
          </a:bodyPr>
          <a:lstStyle/>
          <a:p>
            <a:r>
              <a:rPr lang="en-US" sz="1100">
                <a:solidFill>
                  <a:schemeClr val="bg1"/>
                </a:solidFill>
              </a:rPr>
              <a:t>In short, results from the new country-level model were used to generate the regional and global estimates for stunting and overweight, while the JME subregional multi-level model was used to generate the global and regional estimates for wasting and severe wasting.</a:t>
            </a:r>
            <a:endParaRPr lang="en-US" sz="1050">
              <a:solidFill>
                <a:schemeClr val="bg1"/>
              </a:solidFill>
            </a:endParaRPr>
          </a:p>
        </p:txBody>
      </p:sp>
      <p:sp>
        <p:nvSpPr>
          <p:cNvPr id="18" name="Rectangle 17">
            <a:extLst>
              <a:ext uri="{FF2B5EF4-FFF2-40B4-BE49-F238E27FC236}">
                <a16:creationId xmlns:a16="http://schemas.microsoft.com/office/drawing/2014/main" id="{8202032D-5FC6-43C2-9E3A-D6B0B13B245E}"/>
              </a:ext>
            </a:extLst>
          </p:cNvPr>
          <p:cNvSpPr/>
          <p:nvPr/>
        </p:nvSpPr>
        <p:spPr>
          <a:xfrm>
            <a:off x="363033" y="3281765"/>
            <a:ext cx="3164495" cy="646331"/>
          </a:xfrm>
          <a:prstGeom prst="rect">
            <a:avLst/>
          </a:prstGeom>
        </p:spPr>
        <p:txBody>
          <a:bodyPr wrap="square">
            <a:noAutofit/>
          </a:bodyPr>
          <a:lstStyle/>
          <a:p>
            <a:r>
              <a:rPr lang="en-US">
                <a:solidFill>
                  <a:schemeClr val="bg1"/>
                </a:solidFill>
                <a:latin typeface="+mj-lt"/>
              </a:rPr>
              <a:t>Generation of Regional and Global Estimates</a:t>
            </a:r>
          </a:p>
        </p:txBody>
      </p:sp>
      <p:sp>
        <p:nvSpPr>
          <p:cNvPr id="19" name="Rectangle 18">
            <a:extLst>
              <a:ext uri="{FF2B5EF4-FFF2-40B4-BE49-F238E27FC236}">
                <a16:creationId xmlns:a16="http://schemas.microsoft.com/office/drawing/2014/main" id="{DD63303E-0379-42DF-B102-52A5B41EE66D}"/>
              </a:ext>
            </a:extLst>
          </p:cNvPr>
          <p:cNvSpPr/>
          <p:nvPr/>
        </p:nvSpPr>
        <p:spPr>
          <a:xfrm>
            <a:off x="4367084" y="3742210"/>
            <a:ext cx="3480195" cy="2185214"/>
          </a:xfrm>
          <a:prstGeom prst="rect">
            <a:avLst/>
          </a:prstGeom>
        </p:spPr>
        <p:txBody>
          <a:bodyPr wrap="square">
            <a:spAutoFit/>
          </a:bodyPr>
          <a:lstStyle/>
          <a:p>
            <a:r>
              <a:rPr lang="en-US" sz="1000" b="1">
                <a:solidFill>
                  <a:schemeClr val="bg1"/>
                </a:solidFill>
              </a:rPr>
              <a:t>Stunting and Overweight</a:t>
            </a:r>
          </a:p>
          <a:p>
            <a:endParaRPr lang="en-US" sz="900" b="1">
              <a:solidFill>
                <a:schemeClr val="bg1"/>
              </a:solidFill>
            </a:endParaRPr>
          </a:p>
          <a:p>
            <a:r>
              <a:rPr lang="en-US" sz="900">
                <a:solidFill>
                  <a:schemeClr val="bg1"/>
                </a:solidFill>
              </a:rPr>
              <a:t>Global and regional estimates for all years from 2000 to 2020 were derived as the respective country averages weighted by the countries’ under-five population from The United Nations World Population Prospects, 2019 Revision, using model-based estimates for 204 countries. This includes 155 countries with national data sources (e.g., household surveys) included in the JME country dataset described above. It also includes 49 countries with modelled estimates generated for development of regional and global aggregates but for which country modelled estimates are not shown because they did not have any household surveys in the JME country dataset or because the modelled estimates remained pending final review at the time of publication. Confidence intervals were generated based on bootstrapping methodology</a:t>
            </a:r>
          </a:p>
        </p:txBody>
      </p:sp>
      <p:pic>
        <p:nvPicPr>
          <p:cNvPr id="20" name="Picture 19">
            <a:extLst>
              <a:ext uri="{FF2B5EF4-FFF2-40B4-BE49-F238E27FC236}">
                <a16:creationId xmlns:a16="http://schemas.microsoft.com/office/drawing/2014/main" id="{4B4C8967-52BF-47FB-A08D-D5DDF6E187E5}"/>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411004" y="3416818"/>
            <a:ext cx="333545" cy="333545"/>
          </a:xfrm>
          <a:prstGeom prst="rect">
            <a:avLst/>
          </a:prstGeom>
        </p:spPr>
      </p:pic>
      <p:pic>
        <p:nvPicPr>
          <p:cNvPr id="21" name="Picture 20">
            <a:extLst>
              <a:ext uri="{FF2B5EF4-FFF2-40B4-BE49-F238E27FC236}">
                <a16:creationId xmlns:a16="http://schemas.microsoft.com/office/drawing/2014/main" id="{2B6EA262-00C7-487A-83E1-4AE99FCF543B}"/>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776124" y="3438158"/>
            <a:ext cx="333546" cy="333546"/>
          </a:xfrm>
          <a:prstGeom prst="rect">
            <a:avLst/>
          </a:prstGeom>
        </p:spPr>
      </p:pic>
      <p:cxnSp>
        <p:nvCxnSpPr>
          <p:cNvPr id="22" name="Straight Connector 21">
            <a:extLst>
              <a:ext uri="{FF2B5EF4-FFF2-40B4-BE49-F238E27FC236}">
                <a16:creationId xmlns:a16="http://schemas.microsoft.com/office/drawing/2014/main" id="{6D6C1958-147A-44BC-87EE-D64F27ED998B}"/>
              </a:ext>
            </a:extLst>
          </p:cNvPr>
          <p:cNvCxnSpPr>
            <a:cxnSpLocks/>
          </p:cNvCxnSpPr>
          <p:nvPr/>
        </p:nvCxnSpPr>
        <p:spPr>
          <a:xfrm>
            <a:off x="4062550" y="3442944"/>
            <a:ext cx="0" cy="23569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3E64D8-BE10-4F39-B284-E65B8447524D}"/>
              </a:ext>
            </a:extLst>
          </p:cNvPr>
          <p:cNvCxnSpPr>
            <a:cxnSpLocks/>
          </p:cNvCxnSpPr>
          <p:nvPr/>
        </p:nvCxnSpPr>
        <p:spPr>
          <a:xfrm>
            <a:off x="8151813" y="3461737"/>
            <a:ext cx="0" cy="2381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DF7612C-AC8A-4FF0-A0D8-EE31CEC37009}"/>
              </a:ext>
            </a:extLst>
          </p:cNvPr>
          <p:cNvSpPr/>
          <p:nvPr/>
        </p:nvSpPr>
        <p:spPr>
          <a:xfrm>
            <a:off x="8375134" y="3832970"/>
            <a:ext cx="3106324" cy="1354217"/>
          </a:xfrm>
          <a:prstGeom prst="rect">
            <a:avLst/>
          </a:prstGeom>
        </p:spPr>
        <p:txBody>
          <a:bodyPr wrap="square">
            <a:spAutoFit/>
          </a:bodyPr>
          <a:lstStyle/>
          <a:p>
            <a:r>
              <a:rPr lang="en-US" sz="1000" b="1">
                <a:solidFill>
                  <a:schemeClr val="bg1"/>
                </a:solidFill>
              </a:rPr>
              <a:t>Wasting and severe wasting</a:t>
            </a:r>
          </a:p>
          <a:p>
            <a:endParaRPr lang="en-US" sz="900" b="1">
              <a:solidFill>
                <a:schemeClr val="bg1"/>
              </a:solidFill>
            </a:endParaRPr>
          </a:p>
          <a:p>
            <a:r>
              <a:rPr lang="en-US" sz="900">
                <a:solidFill>
                  <a:schemeClr val="bg1"/>
                </a:solidFill>
              </a:rPr>
              <a:t>The wasting and severe wasting prevalence data from national data sources described in the above section about the JME country dataset were used to generate the regional and global estimates for the year 2020 using the JME sub-regional multilevel model, applying population weights for children under 5 years of age from the United Nations World Population Prospects, 2019 Revision.</a:t>
            </a:r>
          </a:p>
        </p:txBody>
      </p:sp>
      <p:pic>
        <p:nvPicPr>
          <p:cNvPr id="25" name="Picture 24">
            <a:extLst>
              <a:ext uri="{FF2B5EF4-FFF2-40B4-BE49-F238E27FC236}">
                <a16:creationId xmlns:a16="http://schemas.microsoft.com/office/drawing/2014/main" id="{12E02F81-788D-4BF5-B051-D4AF4E34BD9F}"/>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415961" y="3475303"/>
            <a:ext cx="384313" cy="384313"/>
          </a:xfrm>
          <a:prstGeom prst="rect">
            <a:avLst/>
          </a:prstGeom>
        </p:spPr>
      </p:pic>
    </p:spTree>
    <p:extLst>
      <p:ext uri="{BB962C8B-B14F-4D97-AF65-F5344CB8AC3E}">
        <p14:creationId xmlns:p14="http://schemas.microsoft.com/office/powerpoint/2010/main" val="100648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35280" y="1318063"/>
            <a:ext cx="4191000" cy="3754874"/>
          </a:xfrm>
          <a:prstGeom prst="rect">
            <a:avLst/>
          </a:prstGeom>
        </p:spPr>
        <p:txBody>
          <a:bodyPr wrap="square">
            <a:spAutoFit/>
          </a:bodyPr>
          <a:lstStyle/>
          <a:p>
            <a:r>
              <a:rPr lang="en-US" sz="1400">
                <a:solidFill>
                  <a:schemeClr val="bg1"/>
                </a:solidFill>
              </a:rPr>
              <a:t>New thresholds were established through the WHO-UNICEF Technical Advisory Group on Nutrition Monitoring (TEAM) and released in 2018. These new thresholds have been used for development of prevalence-based assessments in maps and tables in this brochure.</a:t>
            </a:r>
          </a:p>
          <a:p>
            <a:endParaRPr lang="en-US" sz="1400">
              <a:solidFill>
                <a:schemeClr val="bg1"/>
              </a:solidFill>
            </a:endParaRPr>
          </a:p>
          <a:p>
            <a:r>
              <a:rPr lang="en-US" sz="1400">
                <a:solidFill>
                  <a:schemeClr val="bg1"/>
                </a:solidFill>
              </a:rPr>
              <a:t>The thresholds were developed in relation to standard deviations (SD) of the normative WHO Child Growth Standards. The international definition of ‘normal’ (two SD from the WHO standards median) defines the first threshold, which includes 2.3 per cent of the area under the normalized distribution. </a:t>
            </a:r>
          </a:p>
          <a:p>
            <a:endParaRPr lang="en-US" sz="1400">
              <a:solidFill>
                <a:schemeClr val="bg1"/>
              </a:solidFill>
            </a:endParaRPr>
          </a:p>
          <a:p>
            <a:r>
              <a:rPr lang="en-US" sz="1400">
                <a:solidFill>
                  <a:schemeClr val="bg1"/>
                </a:solidFill>
              </a:rPr>
              <a:t>Multipliers of this ‘very low’ level (rounded to 2.5 per cent) set the basis for establishing subsequent thresholds.</a:t>
            </a:r>
          </a:p>
        </p:txBody>
      </p:sp>
      <p:sp>
        <p:nvSpPr>
          <p:cNvPr id="5" name="Rectangle 4"/>
          <p:cNvSpPr/>
          <p:nvPr/>
        </p:nvSpPr>
        <p:spPr>
          <a:xfrm>
            <a:off x="335280" y="648468"/>
            <a:ext cx="11582399" cy="400110"/>
          </a:xfrm>
          <a:prstGeom prst="rect">
            <a:avLst/>
          </a:prstGeom>
        </p:spPr>
        <p:txBody>
          <a:bodyPr wrap="square">
            <a:spAutoFit/>
          </a:bodyPr>
          <a:lstStyle/>
          <a:p>
            <a:r>
              <a:rPr lang="en-US" sz="2000" b="1">
                <a:solidFill>
                  <a:schemeClr val="bg1"/>
                </a:solidFill>
                <a:latin typeface="+mj-lt"/>
              </a:rPr>
              <a:t>Prevalence thresholds for wasting, overweight and stunting in children under 5 years</a:t>
            </a:r>
          </a:p>
        </p:txBody>
      </p:sp>
      <p:sp>
        <p:nvSpPr>
          <p:cNvPr id="6" name="TextBox 5"/>
          <p:cNvSpPr txBox="1"/>
          <p:nvPr/>
        </p:nvSpPr>
        <p:spPr>
          <a:xfrm>
            <a:off x="381000" y="5557866"/>
            <a:ext cx="9601200" cy="769441"/>
          </a:xfrm>
          <a:prstGeom prst="rect">
            <a:avLst/>
          </a:prstGeom>
          <a:noFill/>
        </p:spPr>
        <p:txBody>
          <a:bodyPr wrap="square" rtlCol="0">
            <a:spAutoFit/>
          </a:bodyPr>
          <a:lstStyle/>
          <a:p>
            <a:r>
              <a:rPr lang="en-US" sz="1100">
                <a:solidFill>
                  <a:schemeClr val="bg1"/>
                </a:solidFill>
              </a:rPr>
              <a:t>1 United Nations Children’s Fund, World Health Organization, The World Bank. UNICEF-WHO-World Bank Joint Child Malnutrition Estimates. (UNICEF, New York; WHO, Geneva; The World Bank, Washington, DC; 2012).</a:t>
            </a:r>
          </a:p>
          <a:p>
            <a:r>
              <a:rPr lang="en-US" sz="1100">
                <a:solidFill>
                  <a:schemeClr val="bg1"/>
                </a:solidFill>
              </a:rPr>
              <a:t>2 de Onis, M., et al. (2018). Prevalence thresholds for wasting, overweight and stunting in children under 5 years. Public health nutrition, 22(1), 175–179.</a:t>
            </a:r>
          </a:p>
          <a:p>
            <a:endParaRPr lang="en-US" sz="1100">
              <a:solidFill>
                <a:schemeClr val="bg1"/>
              </a:solidFill>
            </a:endParaRPr>
          </a:p>
        </p:txBody>
      </p:sp>
      <p:graphicFrame>
        <p:nvGraphicFramePr>
          <p:cNvPr id="7" name="Table 6"/>
          <p:cNvGraphicFramePr>
            <a:graphicFrameLocks noGrp="1"/>
          </p:cNvGraphicFramePr>
          <p:nvPr/>
        </p:nvGraphicFramePr>
        <p:xfrm>
          <a:off x="6248400" y="1710506"/>
          <a:ext cx="4800600" cy="280416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rowSpan="2">
                  <a:txBody>
                    <a:bodyPr/>
                    <a:lstStyle/>
                    <a:p>
                      <a:pPr algn="ctr"/>
                      <a:r>
                        <a:rPr lang="en-US">
                          <a:solidFill>
                            <a:srgbClr val="00B0F0"/>
                          </a:solidFill>
                        </a:rPr>
                        <a:t>Labels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a:solidFill>
                            <a:srgbClr val="00B0F0"/>
                          </a:solidFill>
                        </a:rPr>
                        <a:t>Prevalence</a:t>
                      </a:r>
                      <a:r>
                        <a:rPr lang="en-US" baseline="0">
                          <a:solidFill>
                            <a:srgbClr val="00B0F0"/>
                          </a:solidFill>
                        </a:rPr>
                        <a:t> thresholds (%)</a:t>
                      </a:r>
                      <a:endParaRPr lang="en-US">
                        <a:solidFill>
                          <a:srgbClr val="00B0F0"/>
                        </a:solidFill>
                      </a:endParaRP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a:solidFill>
                          <a:schemeClr val="bg1"/>
                        </a:solidFill>
                      </a:endParaRPr>
                    </a:p>
                  </a:txBody>
                  <a:tcPr>
                    <a:noFill/>
                  </a:tcPr>
                </a:tc>
                <a:tc>
                  <a:txBody>
                    <a:bodyPr/>
                    <a:lstStyle/>
                    <a:p>
                      <a:pPr algn="ctr"/>
                      <a:r>
                        <a:rPr lang="en-US" sz="1600">
                          <a:solidFill>
                            <a:srgbClr val="00B0F0"/>
                          </a:solidFill>
                        </a:rPr>
                        <a:t>Stunting</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a:solidFill>
                            <a:srgbClr val="00B0F0"/>
                          </a:solidFill>
                        </a:rPr>
                        <a:t>Overweight</a:t>
                      </a:r>
                      <a:r>
                        <a:rPr lang="en-US" sz="1600" baseline="0">
                          <a:solidFill>
                            <a:srgbClr val="00B0F0"/>
                          </a:solidFill>
                        </a:rPr>
                        <a:t> </a:t>
                      </a:r>
                    </a:p>
                    <a:p>
                      <a:pPr algn="ctr"/>
                      <a:r>
                        <a:rPr lang="en-US" sz="1600" baseline="0">
                          <a:solidFill>
                            <a:srgbClr val="00B0F0"/>
                          </a:solidFill>
                        </a:rPr>
                        <a:t>and Wasting</a:t>
                      </a:r>
                      <a:endParaRPr lang="en-US" sz="1600">
                        <a:solidFill>
                          <a:srgbClr val="00B0F0"/>
                        </a:solidFill>
                      </a:endParaRP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a:solidFill>
                            <a:schemeClr val="bg1"/>
                          </a:solidFill>
                        </a:rPr>
                        <a:t>Very Low</a:t>
                      </a:r>
                    </a:p>
                  </a:txBody>
                  <a:tcPr>
                    <a:lnL w="12700" cmpd="sng">
                      <a:noFill/>
                    </a:lnL>
                    <a:noFill/>
                  </a:tcPr>
                </a:tc>
                <a:tc>
                  <a:txBody>
                    <a:bodyPr/>
                    <a:lstStyle/>
                    <a:p>
                      <a:pPr algn="ctr"/>
                      <a:r>
                        <a:rPr lang="en-US">
                          <a:solidFill>
                            <a:schemeClr val="bg1"/>
                          </a:solidFill>
                        </a:rPr>
                        <a:t>&lt;2.5</a:t>
                      </a:r>
                    </a:p>
                  </a:txBody>
                  <a:tcPr>
                    <a:lnT w="38100" cap="flat" cmpd="sng" algn="ctr">
                      <a:solidFill>
                        <a:schemeClr val="bg1"/>
                      </a:solidFill>
                      <a:prstDash val="solid"/>
                      <a:round/>
                      <a:headEnd type="none" w="med" len="med"/>
                      <a:tailEnd type="none" w="med" len="med"/>
                    </a:lnT>
                    <a:noFill/>
                  </a:tcPr>
                </a:tc>
                <a:tc>
                  <a:txBody>
                    <a:bodyPr/>
                    <a:lstStyle/>
                    <a:p>
                      <a:pPr algn="ctr"/>
                      <a:r>
                        <a:rPr lang="en-US">
                          <a:solidFill>
                            <a:schemeClr val="bg1"/>
                          </a:solidFill>
                        </a:rPr>
                        <a:t>&lt;2.5</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a:solidFill>
                            <a:schemeClr val="bg1"/>
                          </a:solidFill>
                        </a:rPr>
                        <a:t>Low</a:t>
                      </a:r>
                    </a:p>
                  </a:txBody>
                  <a:tcPr>
                    <a:lnL w="12700" cmpd="sng">
                      <a:noFill/>
                    </a:lnL>
                    <a:noFill/>
                  </a:tcPr>
                </a:tc>
                <a:tc>
                  <a:txBody>
                    <a:bodyPr/>
                    <a:lstStyle/>
                    <a:p>
                      <a:pPr algn="ctr"/>
                      <a:r>
                        <a:rPr lang="en-US">
                          <a:solidFill>
                            <a:schemeClr val="bg1"/>
                          </a:solidFill>
                        </a:rPr>
                        <a:t>2.5 – &lt; 10</a:t>
                      </a:r>
                    </a:p>
                  </a:txBody>
                  <a:tcPr>
                    <a:noFill/>
                  </a:tcPr>
                </a:tc>
                <a:tc>
                  <a:txBody>
                    <a:bodyPr/>
                    <a:lstStyle/>
                    <a:p>
                      <a:pPr algn="ctr"/>
                      <a:r>
                        <a:rPr lang="en-US">
                          <a:solidFill>
                            <a:schemeClr val="bg1"/>
                          </a:solidFill>
                        </a:rPr>
                        <a:t>2.5 – &lt; 5</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a:solidFill>
                            <a:schemeClr val="bg1"/>
                          </a:solidFill>
                        </a:rPr>
                        <a:t>Medium</a:t>
                      </a:r>
                    </a:p>
                  </a:txBody>
                  <a:tcPr>
                    <a:lnL w="12700" cmpd="sng">
                      <a:noFill/>
                    </a:lnL>
                    <a:noFill/>
                  </a:tcPr>
                </a:tc>
                <a:tc>
                  <a:txBody>
                    <a:bodyPr/>
                    <a:lstStyle/>
                    <a:p>
                      <a:pPr algn="ctr"/>
                      <a:r>
                        <a:rPr lang="en-US">
                          <a:solidFill>
                            <a:schemeClr val="bg1"/>
                          </a:solidFill>
                        </a:rPr>
                        <a:t>10 – &lt; 20</a:t>
                      </a:r>
                    </a:p>
                  </a:txBody>
                  <a:tcPr>
                    <a:noFill/>
                  </a:tcPr>
                </a:tc>
                <a:tc>
                  <a:txBody>
                    <a:bodyPr/>
                    <a:lstStyle/>
                    <a:p>
                      <a:pPr algn="ctr"/>
                      <a:r>
                        <a:rPr lang="en-US">
                          <a:solidFill>
                            <a:schemeClr val="bg1"/>
                          </a:solidFill>
                        </a:rPr>
                        <a:t>5 – &lt; 10</a:t>
                      </a:r>
                    </a:p>
                  </a:txBody>
                  <a:tcPr>
                    <a:lnR w="12700" cmpd="sng">
                      <a:noFill/>
                    </a:lnR>
                    <a:noFill/>
                  </a:tcPr>
                </a:tc>
                <a:extLst>
                  <a:ext uri="{0D108BD9-81ED-4DB2-BD59-A6C34878D82A}">
                    <a16:rowId xmlns:a16="http://schemas.microsoft.com/office/drawing/2014/main" val="10004"/>
                  </a:ext>
                </a:extLst>
              </a:tr>
              <a:tr h="370840">
                <a:tc>
                  <a:txBody>
                    <a:bodyPr/>
                    <a:lstStyle/>
                    <a:p>
                      <a:pPr algn="ctr"/>
                      <a:r>
                        <a:rPr lang="en-US">
                          <a:solidFill>
                            <a:schemeClr val="bg1"/>
                          </a:solidFill>
                        </a:rPr>
                        <a:t>High</a:t>
                      </a:r>
                    </a:p>
                  </a:txBody>
                  <a:tcPr>
                    <a:lnL w="12700" cmpd="sng">
                      <a:noFill/>
                    </a:lnL>
                    <a:noFill/>
                  </a:tcPr>
                </a:tc>
                <a:tc>
                  <a:txBody>
                    <a:bodyPr/>
                    <a:lstStyle/>
                    <a:p>
                      <a:pPr algn="ctr"/>
                      <a:r>
                        <a:rPr lang="en-US">
                          <a:solidFill>
                            <a:schemeClr val="bg1"/>
                          </a:solidFill>
                        </a:rPr>
                        <a:t>20 – &lt; 30</a:t>
                      </a:r>
                    </a:p>
                  </a:txBody>
                  <a:tcPr>
                    <a:noFill/>
                  </a:tcPr>
                </a:tc>
                <a:tc>
                  <a:txBody>
                    <a:bodyPr/>
                    <a:lstStyle/>
                    <a:p>
                      <a:pPr algn="ctr"/>
                      <a:r>
                        <a:rPr lang="en-US">
                          <a:solidFill>
                            <a:schemeClr val="bg1"/>
                          </a:solidFill>
                        </a:rPr>
                        <a:t>10 – &lt; 15</a:t>
                      </a:r>
                    </a:p>
                  </a:txBody>
                  <a:tcPr>
                    <a:lnR w="12700" cmpd="sng">
                      <a:noFill/>
                    </a:lnR>
                    <a:noFill/>
                  </a:tcPr>
                </a:tc>
                <a:extLst>
                  <a:ext uri="{0D108BD9-81ED-4DB2-BD59-A6C34878D82A}">
                    <a16:rowId xmlns:a16="http://schemas.microsoft.com/office/drawing/2014/main" val="10005"/>
                  </a:ext>
                </a:extLst>
              </a:tr>
              <a:tr h="370840">
                <a:tc>
                  <a:txBody>
                    <a:bodyPr/>
                    <a:lstStyle/>
                    <a:p>
                      <a:pPr algn="ctr"/>
                      <a:r>
                        <a:rPr lang="en-US">
                          <a:solidFill>
                            <a:schemeClr val="bg1"/>
                          </a:solidFill>
                        </a:rPr>
                        <a:t>Very high</a:t>
                      </a:r>
                    </a:p>
                  </a:txBody>
                  <a:tcPr>
                    <a:lnL w="12700" cmpd="sng">
                      <a:noFill/>
                    </a:lnL>
                    <a:lnB w="12700" cmpd="sng">
                      <a:noFill/>
                    </a:lnB>
                    <a:noFill/>
                  </a:tcPr>
                </a:tc>
                <a:tc>
                  <a:txBody>
                    <a:bodyPr/>
                    <a:lstStyle/>
                    <a:p>
                      <a:pPr algn="ctr"/>
                      <a:r>
                        <a:rPr lang="en-US" sz="1800" b="0" i="0" u="none" strike="noStrike" kern="1200" baseline="0">
                          <a:solidFill>
                            <a:schemeClr val="bg1"/>
                          </a:solidFill>
                          <a:latin typeface="+mn-lt"/>
                          <a:ea typeface="+mn-ea"/>
                          <a:cs typeface="+mn-cs"/>
                        </a:rPr>
                        <a:t>≥ 30</a:t>
                      </a:r>
                      <a:endParaRPr lang="en-US">
                        <a:solidFill>
                          <a:schemeClr val="bg1"/>
                        </a:solidFill>
                      </a:endParaRPr>
                    </a:p>
                  </a:txBody>
                  <a:tcPr>
                    <a:lnB w="12700" cmpd="sng">
                      <a:noFill/>
                    </a:lnB>
                    <a:noFill/>
                  </a:tcPr>
                </a:tc>
                <a:tc>
                  <a:txBody>
                    <a:bodyPr/>
                    <a:lstStyle/>
                    <a:p>
                      <a:pPr algn="ctr"/>
                      <a:r>
                        <a:rPr lang="en-US" sz="1800" b="0" i="0" u="none" strike="noStrike" kern="1200" baseline="0">
                          <a:solidFill>
                            <a:schemeClr val="bg1"/>
                          </a:solidFill>
                          <a:latin typeface="+mn-lt"/>
                          <a:ea typeface="+mn-ea"/>
                          <a:cs typeface="+mn-cs"/>
                        </a:rPr>
                        <a:t>≥ 15</a:t>
                      </a:r>
                      <a:endParaRPr lang="en-US">
                        <a:solidFill>
                          <a:schemeClr val="bg1"/>
                        </a:solidFill>
                      </a:endParaRPr>
                    </a:p>
                  </a:txBody>
                  <a:tcPr>
                    <a:lnR w="12700" cmpd="sng">
                      <a:noFill/>
                    </a:lnR>
                    <a:lnB w="12700" cmpd="sng">
                      <a:noFill/>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4993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A653C9-6962-384F-ACF0-8D70B5BA5A5B}"/>
              </a:ext>
            </a:extLst>
          </p:cNvPr>
          <p:cNvPicPr>
            <a:picLocks noChangeAspect="1"/>
          </p:cNvPicPr>
          <p:nvPr/>
        </p:nvPicPr>
        <p:blipFill rotWithShape="1">
          <a:blip r:embed="rId3"/>
          <a:srcRect t="2612" b="4549"/>
          <a:stretch/>
        </p:blipFill>
        <p:spPr>
          <a:xfrm>
            <a:off x="4455428" y="1503996"/>
            <a:ext cx="5878638" cy="4868313"/>
          </a:xfrm>
          <a:prstGeom prst="rect">
            <a:avLst/>
          </a:prstGeom>
        </p:spPr>
      </p:pic>
      <p:pic>
        <p:nvPicPr>
          <p:cNvPr id="7" name="Picture 6">
            <a:extLst>
              <a:ext uri="{FF2B5EF4-FFF2-40B4-BE49-F238E27FC236}">
                <a16:creationId xmlns:a16="http://schemas.microsoft.com/office/drawing/2014/main" id="{0C0A8BF5-839C-7E46-B154-6933D4FFD6A1}"/>
              </a:ext>
            </a:extLst>
          </p:cNvPr>
          <p:cNvPicPr>
            <a:picLocks noChangeAspect="1"/>
          </p:cNvPicPr>
          <p:nvPr/>
        </p:nvPicPr>
        <p:blipFill>
          <a:blip r:embed="rId4"/>
          <a:srcRect/>
          <a:stretch/>
        </p:blipFill>
        <p:spPr>
          <a:xfrm>
            <a:off x="342900" y="4162739"/>
            <a:ext cx="2093049" cy="1795615"/>
          </a:xfrm>
          <a:prstGeom prst="rect">
            <a:avLst/>
          </a:prstGeom>
        </p:spPr>
      </p:pic>
      <p:sp>
        <p:nvSpPr>
          <p:cNvPr id="4" name="Rectangle 3">
            <a:extLst>
              <a:ext uri="{FF2B5EF4-FFF2-40B4-BE49-F238E27FC236}">
                <a16:creationId xmlns:a16="http://schemas.microsoft.com/office/drawing/2014/main" id="{F01DFC4C-D6C5-CB40-8981-7C2C11093F04}"/>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7CF55B28-6800-F54E-8CB5-435C89C67795}"/>
              </a:ext>
            </a:extLst>
          </p:cNvPr>
          <p:cNvSpPr txBox="1"/>
          <p:nvPr/>
        </p:nvSpPr>
        <p:spPr>
          <a:xfrm>
            <a:off x="342900" y="235989"/>
            <a:ext cx="11961629" cy="923330"/>
          </a:xfrm>
          <a:prstGeom prst="rect">
            <a:avLst/>
          </a:prstGeom>
          <a:noFill/>
        </p:spPr>
        <p:txBody>
          <a:bodyPr wrap="square" rtlCol="0">
            <a:spAutoFit/>
          </a:bodyPr>
          <a:lstStyle/>
          <a:p>
            <a:r>
              <a:rPr lang="en-US">
                <a:solidFill>
                  <a:schemeClr val="bg1"/>
                </a:solidFill>
                <a:latin typeface="+mj-lt"/>
              </a:rPr>
              <a:t>GLOBAL OVERVIEW</a:t>
            </a:r>
          </a:p>
          <a:p>
            <a:r>
              <a:rPr lang="en-US" sz="3600">
                <a:solidFill>
                  <a:schemeClr val="bg1"/>
                </a:solidFill>
              </a:rPr>
              <a:t>Progress toward the SDGs </a:t>
            </a:r>
            <a:r>
              <a:rPr lang="en-US" sz="2400">
                <a:solidFill>
                  <a:schemeClr val="bg1"/>
                </a:solidFill>
              </a:rPr>
              <a:t>by % of population and % of countries global</a:t>
            </a:r>
          </a:p>
        </p:txBody>
      </p:sp>
      <p:sp>
        <p:nvSpPr>
          <p:cNvPr id="8" name="TextBox 7">
            <a:extLst>
              <a:ext uri="{FF2B5EF4-FFF2-40B4-BE49-F238E27FC236}">
                <a16:creationId xmlns:a16="http://schemas.microsoft.com/office/drawing/2014/main" id="{E77F8C2E-6321-064D-B175-D372DF632E10}"/>
              </a:ext>
            </a:extLst>
          </p:cNvPr>
          <p:cNvSpPr txBox="1"/>
          <p:nvPr/>
        </p:nvSpPr>
        <p:spPr>
          <a:xfrm>
            <a:off x="10334066" y="5400489"/>
            <a:ext cx="1701990" cy="1231106"/>
          </a:xfrm>
          <a:prstGeom prst="rect">
            <a:avLst/>
          </a:prstGeom>
          <a:noFill/>
        </p:spPr>
        <p:txBody>
          <a:bodyPr wrap="square" rtlCol="0">
            <a:spAutoFit/>
          </a:bodyPr>
          <a:lstStyle/>
          <a:p>
            <a:r>
              <a:rPr lang="en-US" sz="800">
                <a:solidFill>
                  <a:schemeClr val="tx1">
                    <a:lumMod val="50000"/>
                    <a:lumOff val="50000"/>
                  </a:schemeClr>
                </a:solidFill>
              </a:rPr>
              <a:t>Source: UNICEF, WHO, World Bank Group Joint Malnutrition Estimates, 2021 edition.  Note: *Percentages may not add up to 100 per cent due to rounding. See notes on progress assessment categories on slide 31.</a:t>
            </a:r>
          </a:p>
          <a:p>
            <a:endParaRPr lang="en-US">
              <a:solidFill>
                <a:schemeClr val="tx1">
                  <a:lumMod val="50000"/>
                  <a:lumOff val="50000"/>
                </a:schemeClr>
              </a:solidFill>
            </a:endParaRPr>
          </a:p>
        </p:txBody>
      </p:sp>
      <p:sp>
        <p:nvSpPr>
          <p:cNvPr id="9" name="TextBox 8">
            <a:extLst>
              <a:ext uri="{FF2B5EF4-FFF2-40B4-BE49-F238E27FC236}">
                <a16:creationId xmlns:a16="http://schemas.microsoft.com/office/drawing/2014/main" id="{2F57D60C-68F7-2A48-A29E-A64F62E14042}"/>
              </a:ext>
            </a:extLst>
          </p:cNvPr>
          <p:cNvSpPr txBox="1"/>
          <p:nvPr/>
        </p:nvSpPr>
        <p:spPr>
          <a:xfrm>
            <a:off x="342900" y="1503997"/>
            <a:ext cx="3208374" cy="1938992"/>
          </a:xfrm>
          <a:prstGeom prst="rect">
            <a:avLst/>
          </a:prstGeom>
          <a:noFill/>
        </p:spPr>
        <p:txBody>
          <a:bodyPr wrap="square" rtlCol="0">
            <a:spAutoFit/>
          </a:bodyPr>
          <a:lstStyle/>
          <a:p>
            <a:r>
              <a:rPr lang="en-US" sz="2000">
                <a:latin typeface="+mj-lt"/>
              </a:rPr>
              <a:t>About half of the world's children live in countries that are off-track to achieve one or more of the three 2030 SDG targets on child malnutrition</a:t>
            </a:r>
          </a:p>
        </p:txBody>
      </p:sp>
    </p:spTree>
    <p:extLst>
      <p:ext uri="{BB962C8B-B14F-4D97-AF65-F5344CB8AC3E}">
        <p14:creationId xmlns:p14="http://schemas.microsoft.com/office/powerpoint/2010/main" val="51500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457200" y="1221055"/>
            <a:ext cx="11055531" cy="307777"/>
          </a:xfrm>
          <a:prstGeom prst="rect">
            <a:avLst/>
          </a:prstGeom>
        </p:spPr>
        <p:txBody>
          <a:bodyPr wrap="square">
            <a:spAutoFit/>
          </a:bodyPr>
          <a:lstStyle/>
          <a:p>
            <a:r>
              <a:rPr lang="en-US" sz="1400">
                <a:solidFill>
                  <a:schemeClr val="bg1"/>
                </a:solidFill>
              </a:rPr>
              <a:t>Progress towards the 2030 SDG was assessed using the 2030 targets proposed as an extension of the 2025 global nutrition targets.</a:t>
            </a:r>
          </a:p>
        </p:txBody>
      </p:sp>
      <p:sp>
        <p:nvSpPr>
          <p:cNvPr id="5" name="Rectangle 4"/>
          <p:cNvSpPr/>
          <p:nvPr/>
        </p:nvSpPr>
        <p:spPr>
          <a:xfrm>
            <a:off x="419100" y="377952"/>
            <a:ext cx="11582399" cy="400110"/>
          </a:xfrm>
          <a:prstGeom prst="rect">
            <a:avLst/>
          </a:prstGeom>
        </p:spPr>
        <p:txBody>
          <a:bodyPr wrap="square">
            <a:spAutoFit/>
          </a:bodyPr>
          <a:lstStyle/>
          <a:p>
            <a:r>
              <a:rPr lang="en-US" sz="2000">
                <a:solidFill>
                  <a:schemeClr val="bg1"/>
                </a:solidFill>
                <a:latin typeface="+mj-lt"/>
              </a:rPr>
              <a:t>2025 and 2030 global targets on stunting, wasting and overweight among children under 5 years of age</a:t>
            </a:r>
            <a:endParaRPr lang="en-US" sz="2000" b="1">
              <a:solidFill>
                <a:schemeClr val="bg1"/>
              </a:solidFill>
              <a:latin typeface="+mj-lt"/>
            </a:endParaRPr>
          </a:p>
        </p:txBody>
      </p:sp>
      <p:sp>
        <p:nvSpPr>
          <p:cNvPr id="6" name="TextBox 5"/>
          <p:cNvSpPr txBox="1"/>
          <p:nvPr/>
        </p:nvSpPr>
        <p:spPr>
          <a:xfrm>
            <a:off x="419100" y="5210007"/>
            <a:ext cx="9601200" cy="1107996"/>
          </a:xfrm>
          <a:prstGeom prst="rect">
            <a:avLst/>
          </a:prstGeom>
          <a:noFill/>
        </p:spPr>
        <p:txBody>
          <a:bodyPr wrap="square" rtlCol="0">
            <a:spAutoFit/>
          </a:bodyPr>
          <a:lstStyle/>
          <a:p>
            <a:r>
              <a:rPr lang="en-US" sz="1100">
                <a:solidFill>
                  <a:schemeClr val="bg1"/>
                </a:solidFill>
              </a:rPr>
              <a:t>Note: *Targets were set using a baseline year of 2012.</a:t>
            </a:r>
          </a:p>
          <a:p>
            <a:r>
              <a:rPr lang="en-US" sz="1100">
                <a:solidFill>
                  <a:schemeClr val="bg1"/>
                </a:solidFill>
              </a:rPr>
              <a:t>References: </a:t>
            </a:r>
          </a:p>
          <a:p>
            <a:r>
              <a:rPr lang="en-US" sz="1100">
                <a:solidFill>
                  <a:schemeClr val="bg1"/>
                </a:solidFill>
              </a:rPr>
              <a:t>1 United Nations Children’s Fund, World Health Organization, The World Bank. UNICEF-WHO-World Bank Joint Child Malnutrition Estimates. (UNICEF, New York; WHO, Geneva; The World Bank, Washington, DC; 2012).</a:t>
            </a:r>
          </a:p>
          <a:p>
            <a:r>
              <a:rPr lang="en-US" sz="1100">
                <a:solidFill>
                  <a:schemeClr val="bg1"/>
                </a:solidFill>
              </a:rPr>
              <a:t>2 de Onis, M., et al. (2018). Prevalence thresholds for wasting, overweight and stunting in children under 5 years. Public health nutrition, 22(1), 175–179.</a:t>
            </a:r>
          </a:p>
          <a:p>
            <a:endParaRPr lang="en-US" sz="1100">
              <a:solidFill>
                <a:schemeClr val="bg1"/>
              </a:solidFill>
            </a:endParaRPr>
          </a:p>
        </p:txBody>
      </p:sp>
      <p:graphicFrame>
        <p:nvGraphicFramePr>
          <p:cNvPr id="8" name="Table 7">
            <a:extLst>
              <a:ext uri="{FF2B5EF4-FFF2-40B4-BE49-F238E27FC236}">
                <a16:creationId xmlns:a16="http://schemas.microsoft.com/office/drawing/2014/main" id="{30EFAD00-234E-4680-9400-943A5262BC46}"/>
              </a:ext>
            </a:extLst>
          </p:cNvPr>
          <p:cNvGraphicFramePr>
            <a:graphicFrameLocks noGrp="1"/>
          </p:cNvGraphicFramePr>
          <p:nvPr>
            <p:extLst>
              <p:ext uri="{D42A27DB-BD31-4B8C-83A1-F6EECF244321}">
                <p14:modId xmlns:p14="http://schemas.microsoft.com/office/powerpoint/2010/main" val="3731686967"/>
              </p:ext>
            </p:extLst>
          </p:nvPr>
        </p:nvGraphicFramePr>
        <p:xfrm>
          <a:off x="552893" y="1726092"/>
          <a:ext cx="10302950" cy="2661920"/>
        </p:xfrm>
        <a:graphic>
          <a:graphicData uri="http://schemas.openxmlformats.org/drawingml/2006/table">
            <a:tbl>
              <a:tblPr firstRow="1" bandRow="1">
                <a:tableStyleId>{5C22544A-7EE6-4342-B048-85BDC9FD1C3A}</a:tableStyleId>
              </a:tblPr>
              <a:tblGrid>
                <a:gridCol w="1307805">
                  <a:extLst>
                    <a:ext uri="{9D8B030D-6E8A-4147-A177-3AD203B41FA5}">
                      <a16:colId xmlns:a16="http://schemas.microsoft.com/office/drawing/2014/main" val="20000"/>
                    </a:ext>
                  </a:extLst>
                </a:gridCol>
                <a:gridCol w="4157330">
                  <a:extLst>
                    <a:ext uri="{9D8B030D-6E8A-4147-A177-3AD203B41FA5}">
                      <a16:colId xmlns:a16="http://schemas.microsoft.com/office/drawing/2014/main" val="20001"/>
                    </a:ext>
                  </a:extLst>
                </a:gridCol>
                <a:gridCol w="4837815">
                  <a:extLst>
                    <a:ext uri="{9D8B030D-6E8A-4147-A177-3AD203B41FA5}">
                      <a16:colId xmlns:a16="http://schemas.microsoft.com/office/drawing/2014/main" val="20002"/>
                    </a:ext>
                  </a:extLst>
                </a:gridCol>
              </a:tblGrid>
              <a:tr h="370840">
                <a:tc rowSpan="2">
                  <a:txBody>
                    <a:bodyPr/>
                    <a:lstStyle/>
                    <a:p>
                      <a:pPr algn="ctr"/>
                      <a:r>
                        <a:rPr lang="en-US">
                          <a:solidFill>
                            <a:srgbClr val="00B0F0"/>
                          </a:solidFill>
                        </a:rPr>
                        <a:t>Indicators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a:solidFill>
                            <a:srgbClr val="00B0F0"/>
                          </a:solidFill>
                        </a:rPr>
                        <a:t>Global Nutrition Targets*</a:t>
                      </a: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a:solidFill>
                          <a:schemeClr val="bg1"/>
                        </a:solidFill>
                      </a:endParaRPr>
                    </a:p>
                  </a:txBody>
                  <a:tcPr>
                    <a:noFill/>
                  </a:tcPr>
                </a:tc>
                <a:tc>
                  <a:txBody>
                    <a:bodyPr/>
                    <a:lstStyle/>
                    <a:p>
                      <a:pPr algn="ctr"/>
                      <a:r>
                        <a:rPr lang="en-US" sz="1600">
                          <a:solidFill>
                            <a:srgbClr val="00B0F0"/>
                          </a:solidFill>
                        </a:rPr>
                        <a:t>2025 Target</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a:solidFill>
                            <a:srgbClr val="00B0F0"/>
                          </a:solidFill>
                        </a:rPr>
                        <a:t>2030 Target</a:t>
                      </a: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a:solidFill>
                            <a:schemeClr val="bg1"/>
                          </a:solidFill>
                        </a:rPr>
                        <a:t>Stunting</a:t>
                      </a:r>
                    </a:p>
                  </a:txBody>
                  <a:tcPr>
                    <a:lnL w="12700" cmpd="sng">
                      <a:noFill/>
                    </a:lnL>
                    <a:noFill/>
                  </a:tcPr>
                </a:tc>
                <a:tc>
                  <a:txBody>
                    <a:bodyPr/>
                    <a:lstStyle/>
                    <a:p>
                      <a:pPr algn="ctr"/>
                      <a:r>
                        <a:rPr lang="en-US">
                          <a:solidFill>
                            <a:schemeClr val="bg1"/>
                          </a:solidFill>
                        </a:rPr>
                        <a:t>Reduce the number of children under 5 who are stunted by 40%</a:t>
                      </a:r>
                    </a:p>
                  </a:txBody>
                  <a:tcPr>
                    <a:lnT w="38100" cap="flat" cmpd="sng" algn="ctr">
                      <a:solidFill>
                        <a:schemeClr val="bg1"/>
                      </a:solidFill>
                      <a:prstDash val="solid"/>
                      <a:round/>
                      <a:headEnd type="none" w="med" len="med"/>
                      <a:tailEnd type="none" w="med" len="med"/>
                    </a:lnT>
                    <a:noFill/>
                  </a:tcPr>
                </a:tc>
                <a:tc>
                  <a:txBody>
                    <a:bodyPr/>
                    <a:lstStyle/>
                    <a:p>
                      <a:pPr algn="ctr"/>
                      <a:r>
                        <a:rPr lang="en-US">
                          <a:solidFill>
                            <a:schemeClr val="bg1"/>
                          </a:solidFill>
                        </a:rPr>
                        <a:t>Reduce the number of children under 5 who are stunted by 50%</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a:solidFill>
                            <a:schemeClr val="bg1"/>
                          </a:solidFill>
                        </a:rPr>
                        <a:t>Wasting</a:t>
                      </a:r>
                    </a:p>
                  </a:txBody>
                  <a:tcPr>
                    <a:lnL w="12700" cmpd="sng">
                      <a:noFill/>
                    </a:lnL>
                    <a:noFill/>
                  </a:tcPr>
                </a:tc>
                <a:tc>
                  <a:txBody>
                    <a:bodyPr/>
                    <a:lstStyle/>
                    <a:p>
                      <a:pPr algn="ctr"/>
                      <a:r>
                        <a:rPr lang="en-US">
                          <a:solidFill>
                            <a:schemeClr val="bg1"/>
                          </a:solidFill>
                        </a:rPr>
                        <a:t>Reduce and maintain childhood wasting to less than 5%</a:t>
                      </a:r>
                    </a:p>
                  </a:txBody>
                  <a:tcPr>
                    <a:noFill/>
                  </a:tcPr>
                </a:tc>
                <a:tc>
                  <a:txBody>
                    <a:bodyPr/>
                    <a:lstStyle/>
                    <a:p>
                      <a:pPr algn="ctr"/>
                      <a:r>
                        <a:rPr lang="en-US">
                          <a:solidFill>
                            <a:schemeClr val="bg1"/>
                          </a:solidFill>
                        </a:rPr>
                        <a:t>Reduce and maintain childhood wasting to less than 3%</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a:solidFill>
                            <a:schemeClr val="bg1"/>
                          </a:solidFill>
                        </a:rPr>
                        <a:t>Overweight</a:t>
                      </a:r>
                    </a:p>
                  </a:txBody>
                  <a:tcPr>
                    <a:lnL w="12700" cmpd="sng">
                      <a:noFill/>
                    </a:lnL>
                    <a:noFill/>
                  </a:tcPr>
                </a:tc>
                <a:tc>
                  <a:txBody>
                    <a:bodyPr/>
                    <a:lstStyle/>
                    <a:p>
                      <a:pPr algn="ctr"/>
                      <a:r>
                        <a:rPr lang="en-US">
                          <a:solidFill>
                            <a:schemeClr val="bg1"/>
                          </a:solidFill>
                        </a:rPr>
                        <a:t>No increase in childhood overweight prevalence</a:t>
                      </a:r>
                    </a:p>
                  </a:txBody>
                  <a:tcPr>
                    <a:noFill/>
                  </a:tcPr>
                </a:tc>
                <a:tc>
                  <a:txBody>
                    <a:bodyPr/>
                    <a:lstStyle/>
                    <a:p>
                      <a:pPr algn="ctr"/>
                      <a:r>
                        <a:rPr lang="en-US">
                          <a:solidFill>
                            <a:schemeClr val="bg1"/>
                          </a:solidFill>
                        </a:rPr>
                        <a:t>Reduce and maintain childhood overweight to less than 3%</a:t>
                      </a:r>
                    </a:p>
                  </a:txBody>
                  <a:tcPr>
                    <a:lnR w="12700" cmpd="sng">
                      <a:noFill/>
                    </a:ln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4822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11506200" cy="738664"/>
          </a:xfrm>
          <a:prstGeom prst="rect">
            <a:avLst/>
          </a:prstGeom>
          <a:noFill/>
        </p:spPr>
        <p:txBody>
          <a:bodyPr wrap="square" rtlCol="0">
            <a:spAutoFit/>
          </a:bodyPr>
          <a:lstStyle/>
          <a:p>
            <a:r>
              <a:rPr lang="en-US">
                <a:solidFill>
                  <a:schemeClr val="bg1"/>
                </a:solidFill>
                <a:latin typeface="+mj-lt"/>
              </a:rPr>
              <a:t>METHODOLOGY</a:t>
            </a:r>
          </a:p>
          <a:p>
            <a:r>
              <a:rPr lang="en-US" sz="2400">
                <a:solidFill>
                  <a:schemeClr val="bg1"/>
                </a:solidFill>
              </a:rPr>
              <a:t>Rules for progress assessment against child malnutrition indicators for SDG target 2.2</a:t>
            </a:r>
            <a:endParaRPr lang="en-US" sz="4400">
              <a:solidFill>
                <a:schemeClr val="bg1"/>
              </a:solidFill>
            </a:endParaRPr>
          </a:p>
        </p:txBody>
      </p:sp>
      <p:sp>
        <p:nvSpPr>
          <p:cNvPr id="4" name="Rectangle 3">
            <a:extLst>
              <a:ext uri="{FF2B5EF4-FFF2-40B4-BE49-F238E27FC236}">
                <a16:creationId xmlns:a16="http://schemas.microsoft.com/office/drawing/2014/main" id="{DC716EF3-6672-46D4-B927-3FAAD0F68C62}"/>
              </a:ext>
            </a:extLst>
          </p:cNvPr>
          <p:cNvSpPr/>
          <p:nvPr/>
        </p:nvSpPr>
        <p:spPr>
          <a:xfrm>
            <a:off x="342900" y="1297058"/>
            <a:ext cx="11506200" cy="1169551"/>
          </a:xfrm>
          <a:prstGeom prst="rect">
            <a:avLst/>
          </a:prstGeom>
        </p:spPr>
        <p:txBody>
          <a:bodyPr wrap="square">
            <a:spAutoFit/>
          </a:bodyPr>
          <a:lstStyle/>
          <a:p>
            <a:r>
              <a:rPr lang="en-US" sz="1400">
                <a:latin typeface="FranklinGothicURW-Boo"/>
              </a:rPr>
              <a:t>Progress was assessed against SDG target 2.2 for 2030* using an adapted version of rules from the WHO-UNICEF Technical Expert Advisory Group on Nutrition Monitoring.** For stunting and overweight, the JME country modelled estimates from 2012 to 2020 were used to calculate the annual average rate of reduction (AARR) for countries with at least one input data point (e.g., from household surveys) more recent than 1999. For wasting, all available country data (e.g., from household surveys) between 2005 and 2020 in the 2021 JME country dataset were used to calculate the AARR for countries with at least two input data points, of which at least one was more recent than 2012. See Table 1 for progress assessment rules by indicator.</a:t>
            </a:r>
            <a:endParaRPr lang="en-US" sz="4000"/>
          </a:p>
        </p:txBody>
      </p:sp>
      <p:sp>
        <p:nvSpPr>
          <p:cNvPr id="6" name="Rectangle 5">
            <a:extLst>
              <a:ext uri="{FF2B5EF4-FFF2-40B4-BE49-F238E27FC236}">
                <a16:creationId xmlns:a16="http://schemas.microsoft.com/office/drawing/2014/main" id="{075C70F2-EA13-499A-A8F0-3428230F7C13}"/>
              </a:ext>
            </a:extLst>
          </p:cNvPr>
          <p:cNvSpPr/>
          <p:nvPr/>
        </p:nvSpPr>
        <p:spPr>
          <a:xfrm>
            <a:off x="442821" y="5992607"/>
            <a:ext cx="11576354" cy="461665"/>
          </a:xfrm>
          <a:prstGeom prst="rect">
            <a:avLst/>
          </a:prstGeom>
        </p:spPr>
        <p:txBody>
          <a:bodyPr wrap="square">
            <a:spAutoFit/>
          </a:bodyPr>
          <a:lstStyle/>
          <a:p>
            <a:r>
              <a:rPr lang="en-US" sz="800" b="1">
                <a:solidFill>
                  <a:srgbClr val="58595B"/>
                </a:solidFill>
                <a:latin typeface="FranklinGothicURW-Boo"/>
              </a:rPr>
              <a:t>References</a:t>
            </a:r>
            <a:r>
              <a:rPr lang="en-US" sz="800">
                <a:solidFill>
                  <a:srgbClr val="58595B"/>
                </a:solidFill>
                <a:latin typeface="FranklinGothicURW-Boo"/>
              </a:rPr>
              <a:t> *World Health Organization and United Nations Children’s Fund. </a:t>
            </a:r>
            <a:r>
              <a:rPr lang="en-US" sz="800" i="1">
                <a:solidFill>
                  <a:srgbClr val="58595B"/>
                </a:solidFill>
                <a:latin typeface="FranklinGothicURW-BooIta"/>
              </a:rPr>
              <a:t>‘WHO/UNICEF discussion paper: The extension of the 2025 maternal, infant and young child nutrition targets to 2030’, </a:t>
            </a:r>
            <a:r>
              <a:rPr lang="en-US" sz="800">
                <a:solidFill>
                  <a:srgbClr val="58595B"/>
                </a:solidFill>
                <a:latin typeface="FranklinGothicURW-Boo"/>
              </a:rPr>
              <a:t>WHO and UNICEF, Geneva and New York, 2017, &lt;https://</a:t>
            </a:r>
            <a:r>
              <a:rPr lang="en-US" sz="800" err="1">
                <a:solidFill>
                  <a:srgbClr val="58595B"/>
                </a:solidFill>
                <a:latin typeface="FranklinGothicURW-Boo"/>
              </a:rPr>
              <a:t>www.who.int</a:t>
            </a:r>
            <a:r>
              <a:rPr lang="en-US" sz="800">
                <a:solidFill>
                  <a:srgbClr val="58595B"/>
                </a:solidFill>
                <a:latin typeface="FranklinGothicURW-Boo"/>
              </a:rPr>
              <a:t>/nutrition/global-target-2025/discussion-paper-extensiontargets-2030.pdf&gt;, accessed April 2021. and **WHO-UNICEF Technical Expert Advisory Group on Nutrition Monitoring, </a:t>
            </a:r>
            <a:r>
              <a:rPr lang="en-US" sz="800" i="1">
                <a:solidFill>
                  <a:srgbClr val="58595B"/>
                </a:solidFill>
                <a:latin typeface="FranklinGothicURW-BooIta"/>
              </a:rPr>
              <a:t>Methodology for Monitoring Progress Towards the</a:t>
            </a:r>
          </a:p>
          <a:p>
            <a:r>
              <a:rPr lang="en-US" sz="800" i="1">
                <a:solidFill>
                  <a:srgbClr val="58595B"/>
                </a:solidFill>
                <a:latin typeface="FranklinGothicURW-BooIta"/>
              </a:rPr>
              <a:t>Global Nutrition Targets for 2025 – Technical Report, </a:t>
            </a:r>
            <a:r>
              <a:rPr lang="en-US" sz="800">
                <a:solidFill>
                  <a:srgbClr val="58595B"/>
                </a:solidFill>
                <a:latin typeface="FranklinGothicURW-Boo"/>
              </a:rPr>
              <a:t>World Health Organization and the United Nations Children’s Fund, 2017.</a:t>
            </a:r>
            <a:endParaRPr lang="en-US" sz="800"/>
          </a:p>
        </p:txBody>
      </p:sp>
      <p:pic>
        <p:nvPicPr>
          <p:cNvPr id="5" name="Picture 4" descr="Table&#10;&#10;Description automatically generated">
            <a:extLst>
              <a:ext uri="{FF2B5EF4-FFF2-40B4-BE49-F238E27FC236}">
                <a16:creationId xmlns:a16="http://schemas.microsoft.com/office/drawing/2014/main" id="{EF8F2FAB-815F-2349-8475-0B9FB379E31B}"/>
              </a:ext>
            </a:extLst>
          </p:cNvPr>
          <p:cNvPicPr>
            <a:picLocks noChangeAspect="1"/>
          </p:cNvPicPr>
          <p:nvPr/>
        </p:nvPicPr>
        <p:blipFill>
          <a:blip r:embed="rId3"/>
          <a:stretch>
            <a:fillRect/>
          </a:stretch>
        </p:blipFill>
        <p:spPr>
          <a:xfrm>
            <a:off x="1266291" y="2530363"/>
            <a:ext cx="9767422" cy="3462244"/>
          </a:xfrm>
          <a:prstGeom prst="rect">
            <a:avLst/>
          </a:prstGeom>
        </p:spPr>
      </p:pic>
    </p:spTree>
    <p:extLst>
      <p:ext uri="{BB962C8B-B14F-4D97-AF65-F5344CB8AC3E}">
        <p14:creationId xmlns:p14="http://schemas.microsoft.com/office/powerpoint/2010/main" val="398308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EAA10F-08EE-BE4E-9F6C-C5BF19377C5F}"/>
              </a:ext>
            </a:extLst>
          </p:cNvPr>
          <p:cNvPicPr>
            <a:picLocks noChangeAspect="1"/>
          </p:cNvPicPr>
          <p:nvPr/>
        </p:nvPicPr>
        <p:blipFill>
          <a:blip r:embed="rId3"/>
          <a:srcRect/>
          <a:stretch/>
        </p:blipFill>
        <p:spPr>
          <a:xfrm>
            <a:off x="4777337" y="1363095"/>
            <a:ext cx="7449064" cy="5076616"/>
          </a:xfrm>
          <a:prstGeom prst="rect">
            <a:avLst/>
          </a:prstGeom>
        </p:spPr>
      </p:pic>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METHODOLOGY</a:t>
            </a:r>
          </a:p>
          <a:p>
            <a:r>
              <a:rPr lang="en-US" sz="3600">
                <a:solidFill>
                  <a:schemeClr val="bg1"/>
                </a:solidFill>
              </a:rPr>
              <a:t>Latest country available data</a:t>
            </a:r>
          </a:p>
        </p:txBody>
      </p:sp>
      <p:sp>
        <p:nvSpPr>
          <p:cNvPr id="8" name="Rectangle 7"/>
          <p:cNvSpPr/>
          <p:nvPr/>
        </p:nvSpPr>
        <p:spPr>
          <a:xfrm>
            <a:off x="342900" y="1363095"/>
            <a:ext cx="4480771" cy="1323439"/>
          </a:xfrm>
          <a:prstGeom prst="rect">
            <a:avLst/>
          </a:prstGeom>
        </p:spPr>
        <p:txBody>
          <a:bodyPr wrap="square">
            <a:spAutoFit/>
          </a:bodyPr>
          <a:lstStyle/>
          <a:p>
            <a:r>
              <a:rPr lang="en-US" sz="2000" b="1">
                <a:latin typeface="+mj-lt"/>
              </a:rPr>
              <a:t>Globally, nearly 80 per cent of children live in countries where at least one data point on stunting, wasting and overweight is less than 5 years old</a:t>
            </a:r>
            <a:endParaRPr lang="en-US" sz="2000">
              <a:latin typeface="+mj-lt"/>
            </a:endParaRPr>
          </a:p>
        </p:txBody>
      </p:sp>
      <p:pic>
        <p:nvPicPr>
          <p:cNvPr id="5" name="Picture 4">
            <a:extLst>
              <a:ext uri="{FF2B5EF4-FFF2-40B4-BE49-F238E27FC236}">
                <a16:creationId xmlns:a16="http://schemas.microsoft.com/office/drawing/2014/main" id="{A9BCF33F-5FE1-D44D-8611-6B653AD617D5}"/>
              </a:ext>
            </a:extLst>
          </p:cNvPr>
          <p:cNvPicPr>
            <a:picLocks noChangeAspect="1"/>
          </p:cNvPicPr>
          <p:nvPr/>
        </p:nvPicPr>
        <p:blipFill>
          <a:blip r:embed="rId4"/>
          <a:srcRect/>
          <a:stretch/>
        </p:blipFill>
        <p:spPr>
          <a:xfrm>
            <a:off x="300568" y="2971969"/>
            <a:ext cx="2879558" cy="2954492"/>
          </a:xfrm>
          <a:prstGeom prst="rect">
            <a:avLst/>
          </a:prstGeom>
        </p:spPr>
      </p:pic>
      <p:sp>
        <p:nvSpPr>
          <p:cNvPr id="9" name="TextBox 8">
            <a:extLst>
              <a:ext uri="{FF2B5EF4-FFF2-40B4-BE49-F238E27FC236}">
                <a16:creationId xmlns:a16="http://schemas.microsoft.com/office/drawing/2014/main" id="{BA672167-C8BD-1549-8AF0-361EBA3B9971}"/>
              </a:ext>
            </a:extLst>
          </p:cNvPr>
          <p:cNvSpPr txBox="1"/>
          <p:nvPr/>
        </p:nvSpPr>
        <p:spPr>
          <a:xfrm>
            <a:off x="419100" y="5729681"/>
            <a:ext cx="2761026" cy="843606"/>
          </a:xfrm>
          <a:prstGeom prst="rect">
            <a:avLst/>
          </a:prstGeom>
          <a:noFill/>
        </p:spPr>
        <p:txBody>
          <a:bodyPr wrap="square" rtlCol="0">
            <a:spAutoFit/>
          </a:bodyPr>
          <a:lstStyle/>
          <a:p>
            <a:r>
              <a:rPr lang="en-US" sz="800"/>
              <a:t>Note: Figures for wasting are the same as for stunting and are therefore not presented. The population coverage for the most recent five-year period is the value of the two green </a:t>
            </a:r>
            <a:r>
              <a:rPr lang="en-US" sz="800" err="1"/>
              <a:t>colours</a:t>
            </a:r>
            <a:r>
              <a:rPr lang="en-US" sz="800"/>
              <a:t> added together (i.e., the population coverage for stunting for the most recent five-year period in Africa is 78 per cent). </a:t>
            </a:r>
          </a:p>
        </p:txBody>
      </p:sp>
    </p:spTree>
    <p:extLst>
      <p:ext uri="{BB962C8B-B14F-4D97-AF65-F5344CB8AC3E}">
        <p14:creationId xmlns:p14="http://schemas.microsoft.com/office/powerpoint/2010/main" val="1782364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106F5E-F334-DE4F-B6E4-C685913961B3}"/>
              </a:ext>
            </a:extLst>
          </p:cNvPr>
          <p:cNvPicPr>
            <a:picLocks noChangeAspect="1"/>
          </p:cNvPicPr>
          <p:nvPr/>
        </p:nvPicPr>
        <p:blipFill>
          <a:blip r:embed="rId2"/>
          <a:srcRect/>
          <a:stretch/>
        </p:blipFill>
        <p:spPr>
          <a:xfrm>
            <a:off x="-2295" y="2830"/>
            <a:ext cx="12189263" cy="6852342"/>
          </a:xfrm>
          <a:prstGeom prst="rect">
            <a:avLst/>
          </a:prstGeom>
        </p:spPr>
      </p:pic>
      <p:sp>
        <p:nvSpPr>
          <p:cNvPr id="5" name="TextBox 4"/>
          <p:cNvSpPr txBox="1"/>
          <p:nvPr/>
        </p:nvSpPr>
        <p:spPr>
          <a:xfrm>
            <a:off x="381000" y="381000"/>
            <a:ext cx="4191000" cy="1569660"/>
          </a:xfrm>
          <a:prstGeom prst="rect">
            <a:avLst/>
          </a:prstGeom>
          <a:noFill/>
        </p:spPr>
        <p:txBody>
          <a:bodyPr wrap="square" rtlCol="0">
            <a:spAutoFit/>
          </a:bodyPr>
          <a:lstStyle/>
          <a:p>
            <a:r>
              <a:rPr lang="en-US" sz="4800">
                <a:solidFill>
                  <a:schemeClr val="bg1"/>
                </a:solidFill>
                <a:latin typeface="+mj-lt"/>
              </a:rPr>
              <a:t>ONLINE</a:t>
            </a:r>
          </a:p>
          <a:p>
            <a:r>
              <a:rPr lang="en-US" sz="4800">
                <a:solidFill>
                  <a:schemeClr val="bg1"/>
                </a:solidFill>
                <a:latin typeface="+mj-lt"/>
              </a:rPr>
              <a:t>MATERIALS</a:t>
            </a:r>
          </a:p>
        </p:txBody>
      </p:sp>
    </p:spTree>
    <p:extLst>
      <p:ext uri="{BB962C8B-B14F-4D97-AF65-F5344CB8AC3E}">
        <p14:creationId xmlns:p14="http://schemas.microsoft.com/office/powerpoint/2010/main" val="388418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373" y="1577035"/>
            <a:ext cx="3562910" cy="2246769"/>
          </a:xfrm>
          <a:prstGeom prst="rect">
            <a:avLst/>
          </a:prstGeom>
        </p:spPr>
        <p:txBody>
          <a:bodyPr wrap="square">
            <a:spAutoFit/>
          </a:bodyPr>
          <a:lstStyle/>
          <a:p>
            <a:r>
              <a:rPr lang="en-US" sz="2000"/>
              <a:t>There are joint malnutrition global and regional estimates database by various regional groupings (e.g., United Nations, UNICEF, WHO, etc., regional groupings) and for more years than presented in the report.</a:t>
            </a:r>
          </a:p>
        </p:txBody>
      </p:sp>
      <p:sp>
        <p:nvSpPr>
          <p:cNvPr id="11" name="Rectangle 10"/>
          <p:cNvSpPr/>
          <p:nvPr/>
        </p:nvSpPr>
        <p:spPr>
          <a:xfrm>
            <a:off x="4353680" y="1610302"/>
            <a:ext cx="7400555" cy="3023905"/>
          </a:xfrm>
          <a:prstGeom prst="rect">
            <a:avLst/>
          </a:prstGeom>
        </p:spPr>
        <p:txBody>
          <a:bodyPr wrap="square">
            <a:spAutoFit/>
          </a:bodyPr>
          <a:lstStyle/>
          <a:p>
            <a:r>
              <a:rPr lang="en-US" sz="2000"/>
              <a:t>There are also expanded databases (national and disaggregated) for the following indicators:</a:t>
            </a:r>
          </a:p>
          <a:p>
            <a:pPr marL="742950" lvl="1" indent="-285750">
              <a:buFont typeface="Arial" panose="020B0604020202020204" pitchFamily="34" charset="0"/>
              <a:buChar char="•"/>
            </a:pPr>
            <a:r>
              <a:rPr lang="en-US" sz="2000"/>
              <a:t>Stunting</a:t>
            </a:r>
          </a:p>
          <a:p>
            <a:pPr marL="742950" lvl="1" indent="-285750">
              <a:buFont typeface="Arial" panose="020B0604020202020204" pitchFamily="34" charset="0"/>
              <a:buChar char="•"/>
            </a:pPr>
            <a:r>
              <a:rPr lang="en-US" sz="2000"/>
              <a:t>Wasting</a:t>
            </a:r>
          </a:p>
          <a:p>
            <a:pPr marL="742950" lvl="1" indent="-285750">
              <a:buFont typeface="Arial" panose="020B0604020202020204" pitchFamily="34" charset="0"/>
              <a:buChar char="•"/>
            </a:pPr>
            <a:r>
              <a:rPr lang="en-US" sz="2000"/>
              <a:t>Severe Wasting</a:t>
            </a:r>
          </a:p>
          <a:p>
            <a:pPr marL="742950" lvl="1" indent="-285750">
              <a:buFont typeface="Arial" panose="020B0604020202020204" pitchFamily="34" charset="0"/>
              <a:buChar char="•"/>
            </a:pPr>
            <a:r>
              <a:rPr lang="en-US" sz="2000"/>
              <a:t>Overweight</a:t>
            </a:r>
          </a:p>
          <a:p>
            <a:pPr marL="742950" lvl="1" indent="-285750">
              <a:buFont typeface="Arial" panose="020B0604020202020204" pitchFamily="34" charset="0"/>
              <a:buChar char="•"/>
            </a:pPr>
            <a:r>
              <a:rPr lang="en-US" sz="2000"/>
              <a:t>Overlapping Malnutrition</a:t>
            </a:r>
          </a:p>
          <a:p>
            <a:endParaRPr lang="en-US" sz="1050"/>
          </a:p>
          <a:p>
            <a:r>
              <a:rPr lang="en-US" sz="2000"/>
              <a:t>Available at: https://</a:t>
            </a:r>
            <a:r>
              <a:rPr lang="en-US" sz="2000" err="1"/>
              <a:t>data.unicef.org</a:t>
            </a:r>
            <a:r>
              <a:rPr lang="en-US" sz="2000"/>
              <a:t>/resources/dataset/malnutrition-data/</a:t>
            </a:r>
          </a:p>
        </p:txBody>
      </p:sp>
      <p:sp>
        <p:nvSpPr>
          <p:cNvPr id="2" name="Rectangle 2"/>
          <p:cNvSpPr>
            <a:spLocks noChangeArrowheads="1"/>
          </p:cNvSpPr>
          <p:nvPr/>
        </p:nvSpPr>
        <p:spPr bwMode="auto">
          <a:xfrm>
            <a:off x="9810093" y="1524000"/>
            <a:ext cx="8539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3942692" y="487578"/>
            <a:ext cx="21436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6"/>
          <p:cNvSpPr>
            <a:spLocks noChangeArrowheads="1"/>
          </p:cNvSpPr>
          <p:nvPr/>
        </p:nvSpPr>
        <p:spPr bwMode="auto">
          <a:xfrm>
            <a:off x="-609600" y="2057400"/>
            <a:ext cx="99265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7653" name="CEB1900B-5EB4-4AD9-9A96-4D135F13D7D1" descr="cid:B9FC21DB-1BC1-4251-9816-2BAA33E6436A@unicef.or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056246" y="5064307"/>
            <a:ext cx="1289997" cy="1093899"/>
          </a:xfrm>
          <a:prstGeom prst="rect">
            <a:avLst/>
          </a:prstGeom>
          <a:noFill/>
          <a:extLst>
            <a:ext uri="{909E8E84-426E-40DD-AFC4-6F175D3DCCD1}">
              <a14:hiddenFill xmlns:a14="http://schemas.microsoft.com/office/drawing/2010/main">
                <a:solidFill>
                  <a:srgbClr val="FFFFFF"/>
                </a:solidFill>
              </a14:hiddenFill>
            </a:ext>
          </a:extLst>
        </p:spPr>
      </p:pic>
      <p:pic>
        <p:nvPicPr>
          <p:cNvPr id="27655" name="355092B1-5150-43DA-9A45-0DC3063A07E0" descr="cid:4C3D8DBC-15E4-4963-8700-4D5D23204A85@unicef.or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08395" y="5064307"/>
            <a:ext cx="1294388" cy="10976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151658C-F296-C948-BE87-D349D33539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9511" y="4979486"/>
            <a:ext cx="1263543" cy="1263543"/>
          </a:xfrm>
          <a:prstGeom prst="rect">
            <a:avLst/>
          </a:prstGeom>
        </p:spPr>
      </p:pic>
      <p:pic>
        <p:nvPicPr>
          <p:cNvPr id="27" name="Picture 26">
            <a:extLst>
              <a:ext uri="{FF2B5EF4-FFF2-40B4-BE49-F238E27FC236}">
                <a16:creationId xmlns:a16="http://schemas.microsoft.com/office/drawing/2014/main" id="{6264309B-7D61-2A4C-8253-81F3AD56CB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915" y="5003801"/>
            <a:ext cx="1224384" cy="1224384"/>
          </a:xfrm>
          <a:prstGeom prst="rect">
            <a:avLst/>
          </a:prstGeom>
        </p:spPr>
      </p:pic>
      <p:pic>
        <p:nvPicPr>
          <p:cNvPr id="28" name="Picture 27">
            <a:extLst>
              <a:ext uri="{FF2B5EF4-FFF2-40B4-BE49-F238E27FC236}">
                <a16:creationId xmlns:a16="http://schemas.microsoft.com/office/drawing/2014/main" id="{CDEA8960-4EFD-F54D-8C55-6103BA9D58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9000" y="5016404"/>
            <a:ext cx="1231848" cy="1231848"/>
          </a:xfrm>
          <a:prstGeom prst="rect">
            <a:avLst/>
          </a:prstGeom>
        </p:spPr>
      </p:pic>
      <p:sp>
        <p:nvSpPr>
          <p:cNvPr id="15" name="Rectangle 14">
            <a:extLst>
              <a:ext uri="{FF2B5EF4-FFF2-40B4-BE49-F238E27FC236}">
                <a16:creationId xmlns:a16="http://schemas.microsoft.com/office/drawing/2014/main" id="{6DAA49B9-85B2-FB4B-8A64-02A5EE47220A}"/>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6B9697-D31C-754A-993D-411E9608E7D5}"/>
              </a:ext>
            </a:extLst>
          </p:cNvPr>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ONLINE MATERIALS</a:t>
            </a:r>
          </a:p>
          <a:p>
            <a:r>
              <a:rPr lang="en-US" sz="3600">
                <a:solidFill>
                  <a:schemeClr val="bg1"/>
                </a:solidFill>
              </a:rPr>
              <a:t>Databases</a:t>
            </a:r>
          </a:p>
        </p:txBody>
      </p:sp>
    </p:spTree>
    <p:extLst>
      <p:ext uri="{BB962C8B-B14F-4D97-AF65-F5344CB8AC3E}">
        <p14:creationId xmlns:p14="http://schemas.microsoft.com/office/powerpoint/2010/main" val="193876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50327" y="2184051"/>
            <a:ext cx="6096000" cy="2308324"/>
          </a:xfrm>
          <a:prstGeom prst="rect">
            <a:avLst/>
          </a:prstGeom>
        </p:spPr>
        <p:txBody>
          <a:bodyPr>
            <a:spAutoFit/>
          </a:bodyPr>
          <a:lstStyle/>
          <a:p>
            <a:r>
              <a:rPr lang="en-US">
                <a:latin typeface="+mj-lt"/>
              </a:rPr>
              <a:t>Interactive dashboards</a:t>
            </a:r>
            <a:r>
              <a:rPr lang="en-US"/>
              <a:t>, which allow users to visualize and</a:t>
            </a:r>
          </a:p>
          <a:p>
            <a:r>
              <a:rPr lang="en-US"/>
              <a:t>export the global and regional estimates for a number of</a:t>
            </a:r>
          </a:p>
          <a:p>
            <a:r>
              <a:rPr lang="en-US"/>
              <a:t>regional groupings.</a:t>
            </a:r>
          </a:p>
          <a:p>
            <a:endParaRPr lang="en-US"/>
          </a:p>
          <a:p>
            <a:r>
              <a:rPr lang="en-US"/>
              <a:t>Available at: https://</a:t>
            </a:r>
            <a:r>
              <a:rPr lang="en-US" err="1"/>
              <a:t>data.unicef.org</a:t>
            </a:r>
            <a:r>
              <a:rPr lang="en-US"/>
              <a:t>/resources/joint-child-malnutrition-estimates-interactive-dashboard/</a:t>
            </a:r>
          </a:p>
          <a:p>
            <a:endParaRPr lang="en-US"/>
          </a:p>
          <a:p>
            <a:endParaRPr lang="en-US"/>
          </a:p>
        </p:txBody>
      </p:sp>
      <p:sp>
        <p:nvSpPr>
          <p:cNvPr id="12" name="Rectangle 11">
            <a:extLst>
              <a:ext uri="{FF2B5EF4-FFF2-40B4-BE49-F238E27FC236}">
                <a16:creationId xmlns:a16="http://schemas.microsoft.com/office/drawing/2014/main" id="{A312EA27-89EC-104B-B28D-258BE3591452}"/>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045AF8B-9D8C-8B40-A406-A98EB6008A1B}"/>
              </a:ext>
            </a:extLst>
          </p:cNvPr>
          <p:cNvSpPr txBox="1"/>
          <p:nvPr/>
        </p:nvSpPr>
        <p:spPr>
          <a:xfrm>
            <a:off x="342900" y="279197"/>
            <a:ext cx="9829800" cy="954107"/>
          </a:xfrm>
          <a:prstGeom prst="rect">
            <a:avLst/>
          </a:prstGeom>
          <a:noFill/>
        </p:spPr>
        <p:txBody>
          <a:bodyPr wrap="square" rtlCol="0">
            <a:spAutoFit/>
          </a:bodyPr>
          <a:lstStyle/>
          <a:p>
            <a:r>
              <a:rPr lang="en-US">
                <a:solidFill>
                  <a:schemeClr val="bg1"/>
                </a:solidFill>
                <a:latin typeface="+mj-lt"/>
              </a:rPr>
              <a:t>ONLINE MATERIALS</a:t>
            </a:r>
          </a:p>
          <a:p>
            <a:r>
              <a:rPr lang="en-US" sz="3600">
                <a:solidFill>
                  <a:schemeClr val="bg1"/>
                </a:solidFill>
              </a:rPr>
              <a:t>Interactive Dashboards</a:t>
            </a:r>
          </a:p>
        </p:txBody>
      </p:sp>
      <p:pic>
        <p:nvPicPr>
          <p:cNvPr id="3" name="Picture 2" descr="Graphical user interface, application&#10;&#10;Description automatically generated">
            <a:extLst>
              <a:ext uri="{FF2B5EF4-FFF2-40B4-BE49-F238E27FC236}">
                <a16:creationId xmlns:a16="http://schemas.microsoft.com/office/drawing/2014/main" id="{AA43AD64-2138-3C4A-93A5-80E4BA42EB90}"/>
              </a:ext>
            </a:extLst>
          </p:cNvPr>
          <p:cNvPicPr>
            <a:picLocks noChangeAspect="1"/>
          </p:cNvPicPr>
          <p:nvPr/>
        </p:nvPicPr>
        <p:blipFill>
          <a:blip r:embed="rId2"/>
          <a:stretch>
            <a:fillRect/>
          </a:stretch>
        </p:blipFill>
        <p:spPr>
          <a:xfrm>
            <a:off x="1109056" y="1723303"/>
            <a:ext cx="2903017" cy="4206151"/>
          </a:xfrm>
          <a:prstGeom prst="rect">
            <a:avLst/>
          </a:prstGeom>
          <a:ln>
            <a:solidFill>
              <a:schemeClr val="bg2">
                <a:lumMod val="50000"/>
              </a:schemeClr>
            </a:solidFill>
          </a:ln>
        </p:spPr>
      </p:pic>
    </p:spTree>
    <p:extLst>
      <p:ext uri="{BB962C8B-B14F-4D97-AF65-F5344CB8AC3E}">
        <p14:creationId xmlns:p14="http://schemas.microsoft.com/office/powerpoint/2010/main" val="711015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5" name="TextBox 4"/>
          <p:cNvSpPr txBox="1"/>
          <p:nvPr/>
        </p:nvSpPr>
        <p:spPr>
          <a:xfrm>
            <a:off x="381000" y="304800"/>
            <a:ext cx="5257800" cy="2769989"/>
          </a:xfrm>
          <a:prstGeom prst="rect">
            <a:avLst/>
          </a:prstGeom>
          <a:noFill/>
        </p:spPr>
        <p:txBody>
          <a:bodyPr wrap="square" rtlCol="0">
            <a:spAutoFit/>
          </a:bodyPr>
          <a:lstStyle/>
          <a:p>
            <a:r>
              <a:rPr lang="en-US" sz="1200">
                <a:solidFill>
                  <a:schemeClr val="bg1"/>
                </a:solidFill>
              </a:rPr>
              <a:t>Prepared by:</a:t>
            </a:r>
          </a:p>
          <a:p>
            <a:r>
              <a:rPr lang="en-US">
                <a:solidFill>
                  <a:schemeClr val="bg1"/>
                </a:solidFill>
              </a:rPr>
              <a:t>Data and Analytics Section</a:t>
            </a:r>
          </a:p>
          <a:p>
            <a:r>
              <a:rPr lang="en-US">
                <a:solidFill>
                  <a:schemeClr val="bg1"/>
                </a:solidFill>
                <a:latin typeface="Arial" panose="020B0604020202020204" pitchFamily="34" charset="0"/>
              </a:rPr>
              <a:t>Division of Data, Analytics, Planning &amp; Monitoring</a:t>
            </a:r>
          </a:p>
          <a:p>
            <a:r>
              <a:rPr lang="en-US">
                <a:solidFill>
                  <a:schemeClr val="bg1"/>
                </a:solidFill>
              </a:rPr>
              <a:t>UNICEF Headquarters</a:t>
            </a:r>
          </a:p>
          <a:p>
            <a:r>
              <a:rPr lang="en-US">
                <a:solidFill>
                  <a:schemeClr val="bg1"/>
                </a:solidFill>
              </a:rPr>
              <a:t>3 UN Plaza, New York, NY, 10017</a:t>
            </a:r>
          </a:p>
          <a:p>
            <a:endParaRPr lang="en-US">
              <a:solidFill>
                <a:schemeClr val="bg1"/>
              </a:solidFill>
            </a:endParaRPr>
          </a:p>
          <a:p>
            <a:r>
              <a:rPr lang="en-US">
                <a:solidFill>
                  <a:schemeClr val="bg1"/>
                </a:solidFill>
              </a:rPr>
              <a:t>data.unicef.org</a:t>
            </a:r>
          </a:p>
          <a:p>
            <a:endParaRPr lang="en-US">
              <a:solidFill>
                <a:schemeClr val="bg1"/>
              </a:solidFill>
            </a:endParaRPr>
          </a:p>
          <a:p>
            <a:r>
              <a:rPr lang="en-US">
                <a:solidFill>
                  <a:schemeClr val="bg1"/>
                </a:solidFill>
              </a:rPr>
              <a:t>For more information contact:</a:t>
            </a:r>
          </a:p>
          <a:p>
            <a:r>
              <a:rPr lang="en-US">
                <a:solidFill>
                  <a:schemeClr val="bg1"/>
                </a:solidFill>
              </a:rPr>
              <a:t>data@unicef.org</a:t>
            </a:r>
          </a:p>
        </p:txBody>
      </p:sp>
    </p:spTree>
    <p:extLst>
      <p:ext uri="{BB962C8B-B14F-4D97-AF65-F5344CB8AC3E}">
        <p14:creationId xmlns:p14="http://schemas.microsoft.com/office/powerpoint/2010/main" val="212512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1DFC4C-D6C5-CB40-8981-7C2C11093F04}"/>
              </a:ext>
            </a:extLst>
          </p:cNvPr>
          <p:cNvSpPr/>
          <p:nvPr/>
        </p:nvSpPr>
        <p:spPr>
          <a:xfrm>
            <a:off x="0" y="8504"/>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7CF55B28-6800-F54E-8CB5-435C89C67795}"/>
              </a:ext>
            </a:extLst>
          </p:cNvPr>
          <p:cNvSpPr txBox="1"/>
          <p:nvPr/>
        </p:nvSpPr>
        <p:spPr>
          <a:xfrm>
            <a:off x="342900" y="279197"/>
            <a:ext cx="11767584" cy="923330"/>
          </a:xfrm>
          <a:prstGeom prst="rect">
            <a:avLst/>
          </a:prstGeom>
          <a:noFill/>
        </p:spPr>
        <p:txBody>
          <a:bodyPr wrap="square" rtlCol="0">
            <a:spAutoFit/>
          </a:bodyPr>
          <a:lstStyle/>
          <a:p>
            <a:r>
              <a:rPr lang="en-US">
                <a:solidFill>
                  <a:schemeClr val="bg1"/>
                </a:solidFill>
                <a:latin typeface="+mj-lt"/>
              </a:rPr>
              <a:t>GLOBAL OVERVIEW</a:t>
            </a:r>
          </a:p>
          <a:p>
            <a:r>
              <a:rPr lang="en-US" sz="3400">
                <a:solidFill>
                  <a:schemeClr val="bg1"/>
                </a:solidFill>
              </a:rPr>
              <a:t>Progress toward the SDGs – by % of countries global &amp; regional</a:t>
            </a:r>
          </a:p>
        </p:txBody>
      </p:sp>
      <p:sp>
        <p:nvSpPr>
          <p:cNvPr id="9" name="TextBox 8">
            <a:extLst>
              <a:ext uri="{FF2B5EF4-FFF2-40B4-BE49-F238E27FC236}">
                <a16:creationId xmlns:a16="http://schemas.microsoft.com/office/drawing/2014/main" id="{2F57D60C-68F7-2A48-A29E-A64F62E14042}"/>
              </a:ext>
            </a:extLst>
          </p:cNvPr>
          <p:cNvSpPr txBox="1"/>
          <p:nvPr/>
        </p:nvSpPr>
        <p:spPr>
          <a:xfrm>
            <a:off x="342900" y="1503997"/>
            <a:ext cx="2432198" cy="3477875"/>
          </a:xfrm>
          <a:prstGeom prst="rect">
            <a:avLst/>
          </a:prstGeom>
          <a:noFill/>
        </p:spPr>
        <p:txBody>
          <a:bodyPr wrap="square" rtlCol="0">
            <a:spAutoFit/>
          </a:bodyPr>
          <a:lstStyle/>
          <a:p>
            <a:pPr lvl="0"/>
            <a:r>
              <a:rPr lang="en-US" sz="2000">
                <a:latin typeface="+mj-lt"/>
              </a:rPr>
              <a:t>Only about one quarter of countries are on track to achieve at least one of the 2030 SDG targets on stunting and wasting while fewer than two in five countries are on track to achieve the target on overweight</a:t>
            </a:r>
          </a:p>
        </p:txBody>
      </p:sp>
      <p:pic>
        <p:nvPicPr>
          <p:cNvPr id="11" name="Picture 10">
            <a:extLst>
              <a:ext uri="{FF2B5EF4-FFF2-40B4-BE49-F238E27FC236}">
                <a16:creationId xmlns:a16="http://schemas.microsoft.com/office/drawing/2014/main" id="{CE7F41DA-09F2-1742-B7B3-F0A54393835C}"/>
              </a:ext>
            </a:extLst>
          </p:cNvPr>
          <p:cNvPicPr>
            <a:picLocks noChangeAspect="1"/>
          </p:cNvPicPr>
          <p:nvPr/>
        </p:nvPicPr>
        <p:blipFill>
          <a:blip r:embed="rId3"/>
          <a:srcRect/>
          <a:stretch/>
        </p:blipFill>
        <p:spPr>
          <a:xfrm>
            <a:off x="3119710" y="2390547"/>
            <a:ext cx="2093049" cy="1795615"/>
          </a:xfrm>
          <a:prstGeom prst="rect">
            <a:avLst/>
          </a:prstGeom>
        </p:spPr>
      </p:pic>
      <p:sp>
        <p:nvSpPr>
          <p:cNvPr id="8" name="TextBox 7">
            <a:extLst>
              <a:ext uri="{FF2B5EF4-FFF2-40B4-BE49-F238E27FC236}">
                <a16:creationId xmlns:a16="http://schemas.microsoft.com/office/drawing/2014/main" id="{E77F8C2E-6321-064D-B175-D372DF632E10}"/>
              </a:ext>
            </a:extLst>
          </p:cNvPr>
          <p:cNvSpPr txBox="1"/>
          <p:nvPr/>
        </p:nvSpPr>
        <p:spPr>
          <a:xfrm>
            <a:off x="3119710" y="5067307"/>
            <a:ext cx="1739980" cy="1354217"/>
          </a:xfrm>
          <a:prstGeom prst="rect">
            <a:avLst/>
          </a:prstGeom>
          <a:noFill/>
        </p:spPr>
        <p:txBody>
          <a:bodyPr wrap="square" rtlCol="0">
            <a:spAutoFit/>
          </a:bodyPr>
          <a:lstStyle/>
          <a:p>
            <a:r>
              <a:rPr lang="en-US" sz="800">
                <a:solidFill>
                  <a:schemeClr val="tx1">
                    <a:lumMod val="50000"/>
                    <a:lumOff val="50000"/>
                  </a:schemeClr>
                </a:solidFill>
              </a:rPr>
              <a:t>Source: UNICEF, WHO, World Bank Group Joint Malnutrition Estimates, 2021 edition.  Note: *Percentages may not add up to 100 per cent due to rounding. **Oceania excluding Australia and New Zealand. . See notes on progress assessment categories on slide 31.</a:t>
            </a:r>
          </a:p>
          <a:p>
            <a:endParaRPr lang="en-US"/>
          </a:p>
        </p:txBody>
      </p:sp>
      <p:sp>
        <p:nvSpPr>
          <p:cNvPr id="13" name="Rectangle 12">
            <a:extLst>
              <a:ext uri="{FF2B5EF4-FFF2-40B4-BE49-F238E27FC236}">
                <a16:creationId xmlns:a16="http://schemas.microsoft.com/office/drawing/2014/main" id="{1B629855-50B4-5E42-901A-D536FEC3C502}"/>
              </a:ext>
            </a:extLst>
          </p:cNvPr>
          <p:cNvSpPr/>
          <p:nvPr/>
        </p:nvSpPr>
        <p:spPr>
          <a:xfrm>
            <a:off x="3104581" y="1512501"/>
            <a:ext cx="1916541" cy="738664"/>
          </a:xfrm>
          <a:prstGeom prst="rect">
            <a:avLst/>
          </a:prstGeom>
        </p:spPr>
        <p:txBody>
          <a:bodyPr wrap="square">
            <a:spAutoFit/>
          </a:bodyPr>
          <a:lstStyle/>
          <a:p>
            <a:r>
              <a:rPr lang="en-US" sz="1400">
                <a:latin typeface="+mj-lt"/>
              </a:rPr>
              <a:t>Progress towards the child malnutrition SDG targets by:</a:t>
            </a:r>
          </a:p>
        </p:txBody>
      </p:sp>
      <p:pic>
        <p:nvPicPr>
          <p:cNvPr id="6" name="Picture 5" descr="Chart&#10;&#10;Description automatically generated">
            <a:extLst>
              <a:ext uri="{FF2B5EF4-FFF2-40B4-BE49-F238E27FC236}">
                <a16:creationId xmlns:a16="http://schemas.microsoft.com/office/drawing/2014/main" id="{D2C63F19-8233-844A-B33F-924FF6ECFE91}"/>
              </a:ext>
            </a:extLst>
          </p:cNvPr>
          <p:cNvPicPr>
            <a:picLocks noChangeAspect="1"/>
          </p:cNvPicPr>
          <p:nvPr/>
        </p:nvPicPr>
        <p:blipFill>
          <a:blip r:embed="rId4"/>
          <a:stretch>
            <a:fillRect/>
          </a:stretch>
        </p:blipFill>
        <p:spPr>
          <a:xfrm>
            <a:off x="5250882" y="1359697"/>
            <a:ext cx="6859602" cy="5029856"/>
          </a:xfrm>
          <a:prstGeom prst="rect">
            <a:avLst/>
          </a:prstGeom>
        </p:spPr>
      </p:pic>
      <p:sp>
        <p:nvSpPr>
          <p:cNvPr id="7" name="Rectangle 6">
            <a:extLst>
              <a:ext uri="{FF2B5EF4-FFF2-40B4-BE49-F238E27FC236}">
                <a16:creationId xmlns:a16="http://schemas.microsoft.com/office/drawing/2014/main" id="{F671E5EE-E3FA-F84F-9A73-F08DA8D4CD24}"/>
              </a:ext>
            </a:extLst>
          </p:cNvPr>
          <p:cNvSpPr/>
          <p:nvPr/>
        </p:nvSpPr>
        <p:spPr>
          <a:xfrm>
            <a:off x="10214658" y="6389553"/>
            <a:ext cx="607671" cy="63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79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1BC7806-C115-EA41-9F71-4640BB657AB8}"/>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5EA297BE-730D-0344-A638-DBB8969AE463}"/>
              </a:ext>
            </a:extLst>
          </p:cNvPr>
          <p:cNvSpPr txBox="1"/>
          <p:nvPr/>
        </p:nvSpPr>
        <p:spPr>
          <a:xfrm>
            <a:off x="342900" y="279197"/>
            <a:ext cx="11696700" cy="861774"/>
          </a:xfrm>
          <a:prstGeom prst="rect">
            <a:avLst/>
          </a:prstGeom>
          <a:noFill/>
        </p:spPr>
        <p:txBody>
          <a:bodyPr wrap="square" rtlCol="0">
            <a:spAutoFit/>
          </a:bodyPr>
          <a:lstStyle/>
          <a:p>
            <a:r>
              <a:rPr lang="en-US">
                <a:solidFill>
                  <a:schemeClr val="bg1"/>
                </a:solidFill>
                <a:latin typeface="+mj-lt"/>
              </a:rPr>
              <a:t>GLOBAL OVERVIEW</a:t>
            </a:r>
          </a:p>
          <a:p>
            <a:r>
              <a:rPr lang="en-US" sz="3200">
                <a:solidFill>
                  <a:schemeClr val="bg1"/>
                </a:solidFill>
              </a:rPr>
              <a:t>Most children with malnutrition live in Africa and Asia</a:t>
            </a:r>
          </a:p>
        </p:txBody>
      </p:sp>
      <p:sp>
        <p:nvSpPr>
          <p:cNvPr id="10" name="Rectangle 9">
            <a:extLst>
              <a:ext uri="{FF2B5EF4-FFF2-40B4-BE49-F238E27FC236}">
                <a16:creationId xmlns:a16="http://schemas.microsoft.com/office/drawing/2014/main" id="{0F65CE70-6DE0-3747-8974-81902E5DEC4C}"/>
              </a:ext>
            </a:extLst>
          </p:cNvPr>
          <p:cNvSpPr/>
          <p:nvPr/>
        </p:nvSpPr>
        <p:spPr>
          <a:xfrm>
            <a:off x="342900" y="5817502"/>
            <a:ext cx="11277988" cy="338554"/>
          </a:xfrm>
          <a:prstGeom prst="rect">
            <a:avLst/>
          </a:prstGeom>
        </p:spPr>
        <p:txBody>
          <a:bodyPr wrap="square">
            <a:spAutoFit/>
          </a:bodyPr>
          <a:lstStyle/>
          <a:p>
            <a:r>
              <a:rPr lang="en-US" sz="800">
                <a:solidFill>
                  <a:schemeClr val="tx1">
                    <a:lumMod val="50000"/>
                    <a:lumOff val="50000"/>
                  </a:schemeClr>
                </a:solidFill>
              </a:rPr>
              <a:t>Source: UNICEF, WHO, World Bank Group Joint Child Malnutrition Estimates, 2021 edition.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endParaRPr lang="en-US" sz="1000">
              <a:solidFill>
                <a:schemeClr val="bg1">
                  <a:lumMod val="50000"/>
                </a:schemeClr>
              </a:solidFill>
            </a:endParaRPr>
          </a:p>
        </p:txBody>
      </p:sp>
      <p:pic>
        <p:nvPicPr>
          <p:cNvPr id="9" name="Picture 8">
            <a:extLst>
              <a:ext uri="{FF2B5EF4-FFF2-40B4-BE49-F238E27FC236}">
                <a16:creationId xmlns:a16="http://schemas.microsoft.com/office/drawing/2014/main" id="{C99E5697-741D-7A48-BA16-302DC80F04AD}"/>
              </a:ext>
            </a:extLst>
          </p:cNvPr>
          <p:cNvPicPr>
            <a:picLocks noChangeAspect="1"/>
          </p:cNvPicPr>
          <p:nvPr/>
        </p:nvPicPr>
        <p:blipFill>
          <a:blip r:embed="rId2"/>
          <a:srcRect/>
          <a:stretch/>
        </p:blipFill>
        <p:spPr>
          <a:xfrm>
            <a:off x="342900" y="2018125"/>
            <a:ext cx="11696700" cy="3322333"/>
          </a:xfrm>
          <a:prstGeom prst="rect">
            <a:avLst/>
          </a:prstGeom>
        </p:spPr>
      </p:pic>
    </p:spTree>
    <p:extLst>
      <p:ext uri="{BB962C8B-B14F-4D97-AF65-F5344CB8AC3E}">
        <p14:creationId xmlns:p14="http://schemas.microsoft.com/office/powerpoint/2010/main" val="129144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ne chart&#10;&#10;Description automatically generated">
            <a:extLst>
              <a:ext uri="{FF2B5EF4-FFF2-40B4-BE49-F238E27FC236}">
                <a16:creationId xmlns:a16="http://schemas.microsoft.com/office/drawing/2014/main" id="{CC22F657-B1EB-7C4D-9E57-F6A2C134C00C}"/>
              </a:ext>
            </a:extLst>
          </p:cNvPr>
          <p:cNvPicPr>
            <a:picLocks noChangeAspect="1"/>
          </p:cNvPicPr>
          <p:nvPr/>
        </p:nvPicPr>
        <p:blipFill>
          <a:blip r:embed="rId3"/>
          <a:stretch>
            <a:fillRect/>
          </a:stretch>
        </p:blipFill>
        <p:spPr>
          <a:xfrm>
            <a:off x="0" y="1512501"/>
            <a:ext cx="12192000" cy="4098230"/>
          </a:xfrm>
          <a:prstGeom prst="rect">
            <a:avLst/>
          </a:prstGeom>
        </p:spPr>
      </p:pic>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7"/>
            <a:ext cx="12192000" cy="861774"/>
          </a:xfrm>
          <a:prstGeom prst="rect">
            <a:avLst/>
          </a:prstGeom>
          <a:noFill/>
        </p:spPr>
        <p:txBody>
          <a:bodyPr wrap="square" rtlCol="0">
            <a:spAutoFit/>
          </a:bodyPr>
          <a:lstStyle/>
          <a:p>
            <a:r>
              <a:rPr lang="en-US">
                <a:solidFill>
                  <a:schemeClr val="bg1"/>
                </a:solidFill>
                <a:latin typeface="+mj-lt"/>
              </a:rPr>
              <a:t>COUNTRY INCOME CLASSIFICATION</a:t>
            </a:r>
          </a:p>
          <a:p>
            <a:r>
              <a:rPr lang="en-US" sz="3200">
                <a:solidFill>
                  <a:schemeClr val="bg1"/>
                </a:solidFill>
              </a:rPr>
              <a:t>Prevalence: Stunting, Wasting and Overweight, 2000–2020</a:t>
            </a:r>
            <a:r>
              <a:rPr lang="en-US" sz="3200" baseline="30000">
                <a:solidFill>
                  <a:schemeClr val="bg1"/>
                </a:solidFill>
              </a:rPr>
              <a:t>1</a:t>
            </a:r>
          </a:p>
        </p:txBody>
      </p:sp>
      <p:sp>
        <p:nvSpPr>
          <p:cNvPr id="9" name="Rectangle 8"/>
          <p:cNvSpPr/>
          <p:nvPr/>
        </p:nvSpPr>
        <p:spPr>
          <a:xfrm>
            <a:off x="679305" y="5486196"/>
            <a:ext cx="11060790" cy="1107996"/>
          </a:xfrm>
          <a:prstGeom prst="rect">
            <a:avLst/>
          </a:prstGeom>
        </p:spPr>
        <p:txBody>
          <a:bodyPr wrap="square">
            <a:spAutoFit/>
          </a:bodyPr>
          <a:lstStyle/>
          <a:p>
            <a:r>
              <a:rPr lang="en-US" sz="1400"/>
              <a:t>Percentage of children under 5 affected by stunting, wasting and overweight, by country income classification, 2000–2020</a:t>
            </a:r>
            <a:r>
              <a:rPr lang="en-US" sz="1400" baseline="30000"/>
              <a:t>1</a:t>
            </a:r>
          </a:p>
          <a:p>
            <a:endParaRPr lang="en-US" sz="900" baseline="30000"/>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High-income countries: consecutive low (&lt;50 per cent) population coverage for country data (e.g., from household surveys) in all time periods after 2010 for all indicators; interpret with caution. Based on FY2021 World Bank income classification. </a:t>
            </a:r>
          </a:p>
          <a:p>
            <a:endParaRPr lang="en-US" sz="1000">
              <a:solidFill>
                <a:schemeClr val="bg1">
                  <a:lumMod val="50000"/>
                </a:schemeClr>
              </a:solidFill>
            </a:endParaRPr>
          </a:p>
        </p:txBody>
      </p:sp>
    </p:spTree>
    <p:extLst>
      <p:ext uri="{BB962C8B-B14F-4D97-AF65-F5344CB8AC3E}">
        <p14:creationId xmlns:p14="http://schemas.microsoft.com/office/powerpoint/2010/main" val="108052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3FE7F15D-0506-43CA-94D7-C98AA9074F83}"/>
              </a:ext>
            </a:extLst>
          </p:cNvPr>
          <p:cNvPicPr>
            <a:picLocks noChangeAspect="1"/>
          </p:cNvPicPr>
          <p:nvPr/>
        </p:nvPicPr>
        <p:blipFill rotWithShape="1">
          <a:blip r:embed="rId2"/>
          <a:srcRect l="53828" t="13027" r="68"/>
          <a:stretch/>
        </p:blipFill>
        <p:spPr>
          <a:xfrm>
            <a:off x="6550276" y="1546875"/>
            <a:ext cx="4414135" cy="3606205"/>
          </a:xfrm>
          <a:prstGeom prst="rect">
            <a:avLst/>
          </a:prstGeom>
        </p:spPr>
      </p:pic>
      <p:pic>
        <p:nvPicPr>
          <p:cNvPr id="3" name="Picture 2" descr="Chart&#10;&#10;Description automatically generated">
            <a:extLst>
              <a:ext uri="{FF2B5EF4-FFF2-40B4-BE49-F238E27FC236}">
                <a16:creationId xmlns:a16="http://schemas.microsoft.com/office/drawing/2014/main" id="{7FC48D0A-EC6A-034A-90C4-0B3C0AF2C810}"/>
              </a:ext>
            </a:extLst>
          </p:cNvPr>
          <p:cNvPicPr>
            <a:picLocks noChangeAspect="1"/>
          </p:cNvPicPr>
          <p:nvPr/>
        </p:nvPicPr>
        <p:blipFill rotWithShape="1">
          <a:blip r:embed="rId2"/>
          <a:srcRect t="13027" r="51613"/>
          <a:stretch/>
        </p:blipFill>
        <p:spPr>
          <a:xfrm>
            <a:off x="826971" y="1537140"/>
            <a:ext cx="4632709" cy="3606205"/>
          </a:xfrm>
          <a:prstGeom prst="rect">
            <a:avLst/>
          </a:prstGeom>
        </p:spPr>
      </p:pic>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7"/>
            <a:ext cx="11686540" cy="861774"/>
          </a:xfrm>
          <a:prstGeom prst="rect">
            <a:avLst/>
          </a:prstGeom>
          <a:noFill/>
        </p:spPr>
        <p:txBody>
          <a:bodyPr wrap="square" rtlCol="0">
            <a:spAutoFit/>
          </a:bodyPr>
          <a:lstStyle/>
          <a:p>
            <a:r>
              <a:rPr lang="en-US">
                <a:solidFill>
                  <a:schemeClr val="bg1"/>
                </a:solidFill>
                <a:latin typeface="+mj-lt"/>
              </a:rPr>
              <a:t>COUNTRY INCOME CLASSIFICATION</a:t>
            </a:r>
          </a:p>
          <a:p>
            <a:r>
              <a:rPr lang="en-US" sz="3200">
                <a:solidFill>
                  <a:schemeClr val="bg1"/>
                </a:solidFill>
              </a:rPr>
              <a:t>Number (millions) affected: Stunting and Overweight, 2000–2020</a:t>
            </a:r>
            <a:r>
              <a:rPr lang="en-US" sz="3200" baseline="30000">
                <a:solidFill>
                  <a:schemeClr val="bg1"/>
                </a:solidFill>
              </a:rPr>
              <a:t>1</a:t>
            </a:r>
          </a:p>
        </p:txBody>
      </p:sp>
      <p:sp>
        <p:nvSpPr>
          <p:cNvPr id="9" name="Rectangle 8"/>
          <p:cNvSpPr/>
          <p:nvPr/>
        </p:nvSpPr>
        <p:spPr>
          <a:xfrm>
            <a:off x="826971" y="5808918"/>
            <a:ext cx="11202469" cy="584775"/>
          </a:xfrm>
          <a:prstGeom prst="rect">
            <a:avLst/>
          </a:prstGeom>
        </p:spPr>
        <p:txBody>
          <a:bodyPr wrap="square">
            <a:spAutoFit/>
          </a:bodyPr>
          <a:lstStyle/>
          <a:p>
            <a:r>
              <a:rPr lang="en-US" sz="800">
                <a:solidFill>
                  <a:schemeClr val="tx1">
                    <a:lumMod val="50000"/>
                    <a:lumOff val="50000"/>
                  </a:schemeClr>
                </a:solidFill>
              </a:rPr>
              <a:t>Source: UNICEF, WHO, World Bank Group Joint Malnutrition Estimates, 2021 edition. Note: 1.</a:t>
            </a:r>
            <a:r>
              <a:rPr lang="en-US" sz="800">
                <a:solidFill>
                  <a:schemeClr val="bg1">
                    <a:lumMod val="50000"/>
                  </a:schemeClr>
                </a:solidFill>
              </a:rPr>
              <a:t> </a:t>
            </a:r>
            <a:r>
              <a:rPr lang="en-US" sz="800">
                <a:solidFill>
                  <a:schemeClr val="tx1">
                    <a:lumMod val="50000"/>
                    <a:lumOff val="50000"/>
                  </a:schemeClr>
                </a:solidFill>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High-income countries: consecutive low (&lt;50 per cent) population coverage for stunting and overweight in 2020; interpret with caution. Based on FY2021 World Bank income classification. The green values for “percentage change since 2000” are only shown when the change has been statistically significant and are based on calculations using unrounded estimates and therefore might not match values calculated using the rounded estimates presented in this PPT.</a:t>
            </a:r>
          </a:p>
        </p:txBody>
      </p:sp>
      <p:sp>
        <p:nvSpPr>
          <p:cNvPr id="6" name="Rectangle 5">
            <a:extLst>
              <a:ext uri="{FF2B5EF4-FFF2-40B4-BE49-F238E27FC236}">
                <a16:creationId xmlns:a16="http://schemas.microsoft.com/office/drawing/2014/main" id="{CF9CFE37-FD21-544A-9476-259D345CED0B}"/>
              </a:ext>
            </a:extLst>
          </p:cNvPr>
          <p:cNvSpPr/>
          <p:nvPr/>
        </p:nvSpPr>
        <p:spPr>
          <a:xfrm>
            <a:off x="826971" y="5049309"/>
            <a:ext cx="4585669" cy="523220"/>
          </a:xfrm>
          <a:prstGeom prst="rect">
            <a:avLst/>
          </a:prstGeom>
        </p:spPr>
        <p:txBody>
          <a:bodyPr wrap="square">
            <a:spAutoFit/>
          </a:bodyPr>
          <a:lstStyle/>
          <a:p>
            <a:r>
              <a:rPr lang="en-US" sz="1400"/>
              <a:t>Number (millions) of children under 5 affected by stunting, by country income classification, 2000 and 2020</a:t>
            </a:r>
            <a:r>
              <a:rPr lang="en-US" sz="1400" baseline="30000"/>
              <a:t>1</a:t>
            </a:r>
          </a:p>
        </p:txBody>
      </p:sp>
      <p:sp>
        <p:nvSpPr>
          <p:cNvPr id="11" name="Rectangle 10">
            <a:extLst>
              <a:ext uri="{FF2B5EF4-FFF2-40B4-BE49-F238E27FC236}">
                <a16:creationId xmlns:a16="http://schemas.microsoft.com/office/drawing/2014/main" id="{E31C81D7-3358-074E-A0BE-81507B4ACBD6}"/>
              </a:ext>
            </a:extLst>
          </p:cNvPr>
          <p:cNvSpPr/>
          <p:nvPr/>
        </p:nvSpPr>
        <p:spPr>
          <a:xfrm>
            <a:off x="6550276" y="5018143"/>
            <a:ext cx="4914071" cy="523220"/>
          </a:xfrm>
          <a:prstGeom prst="rect">
            <a:avLst/>
          </a:prstGeom>
        </p:spPr>
        <p:txBody>
          <a:bodyPr wrap="square">
            <a:spAutoFit/>
          </a:bodyPr>
          <a:lstStyle/>
          <a:p>
            <a:r>
              <a:rPr lang="en-US" sz="1400"/>
              <a:t>Number (millions) of children under 5 affected by overweight, by country income classification, 2000 and 2020</a:t>
            </a:r>
            <a:r>
              <a:rPr lang="en-US" sz="1400" baseline="30000"/>
              <a:t>1</a:t>
            </a:r>
            <a:endParaRPr lang="en-US" sz="1000">
              <a:solidFill>
                <a:schemeClr val="bg1">
                  <a:lumMod val="50000"/>
                </a:schemeClr>
              </a:solidFill>
            </a:endParaRPr>
          </a:p>
        </p:txBody>
      </p:sp>
      <p:pic>
        <p:nvPicPr>
          <p:cNvPr id="12" name="Picture 11" descr="Chart&#10;&#10;Description automatically generated">
            <a:extLst>
              <a:ext uri="{FF2B5EF4-FFF2-40B4-BE49-F238E27FC236}">
                <a16:creationId xmlns:a16="http://schemas.microsoft.com/office/drawing/2014/main" id="{05EB8674-AE02-E64B-A16B-C5EC6FEBCBC1}"/>
              </a:ext>
            </a:extLst>
          </p:cNvPr>
          <p:cNvPicPr>
            <a:picLocks noChangeAspect="1"/>
          </p:cNvPicPr>
          <p:nvPr/>
        </p:nvPicPr>
        <p:blipFill rotWithShape="1">
          <a:blip r:embed="rId3"/>
          <a:srcRect l="35817" t="5344" r="48271" b="87358"/>
          <a:stretch/>
        </p:blipFill>
        <p:spPr>
          <a:xfrm>
            <a:off x="3605982" y="1664484"/>
            <a:ext cx="1592742" cy="302046"/>
          </a:xfrm>
          <a:prstGeom prst="rect">
            <a:avLst/>
          </a:prstGeom>
        </p:spPr>
      </p:pic>
      <p:pic>
        <p:nvPicPr>
          <p:cNvPr id="14" name="Picture 13" descr="Chart&#10;&#10;Description automatically generated">
            <a:extLst>
              <a:ext uri="{FF2B5EF4-FFF2-40B4-BE49-F238E27FC236}">
                <a16:creationId xmlns:a16="http://schemas.microsoft.com/office/drawing/2014/main" id="{65E8B6D8-E926-4C9C-83CA-760D8A63FB6E}"/>
              </a:ext>
            </a:extLst>
          </p:cNvPr>
          <p:cNvPicPr>
            <a:picLocks noChangeAspect="1"/>
          </p:cNvPicPr>
          <p:nvPr/>
        </p:nvPicPr>
        <p:blipFill rotWithShape="1">
          <a:blip r:embed="rId3"/>
          <a:srcRect l="85498" t="6321" r="1658" b="87358"/>
          <a:stretch/>
        </p:blipFill>
        <p:spPr>
          <a:xfrm>
            <a:off x="9524142" y="1704920"/>
            <a:ext cx="1285621" cy="261610"/>
          </a:xfrm>
          <a:prstGeom prst="rect">
            <a:avLst/>
          </a:prstGeom>
        </p:spPr>
      </p:pic>
      <p:sp>
        <p:nvSpPr>
          <p:cNvPr id="2" name="TextBox 1">
            <a:extLst>
              <a:ext uri="{FF2B5EF4-FFF2-40B4-BE49-F238E27FC236}">
                <a16:creationId xmlns:a16="http://schemas.microsoft.com/office/drawing/2014/main" id="{0D6D3F1C-EF6E-C343-93A1-D58EDEA6F40D}"/>
              </a:ext>
            </a:extLst>
          </p:cNvPr>
          <p:cNvSpPr txBox="1"/>
          <p:nvPr/>
        </p:nvSpPr>
        <p:spPr>
          <a:xfrm>
            <a:off x="4778919" y="1728003"/>
            <a:ext cx="505390" cy="215444"/>
          </a:xfrm>
          <a:prstGeom prst="rect">
            <a:avLst/>
          </a:prstGeom>
          <a:noFill/>
        </p:spPr>
        <p:txBody>
          <a:bodyPr wrap="square" rtlCol="0">
            <a:spAutoFit/>
          </a:bodyPr>
          <a:lstStyle/>
          <a:p>
            <a:r>
              <a:rPr lang="en-US" sz="800"/>
              <a:t>1</a:t>
            </a:r>
          </a:p>
        </p:txBody>
      </p:sp>
      <p:sp>
        <p:nvSpPr>
          <p:cNvPr id="15" name="TextBox 14">
            <a:extLst>
              <a:ext uri="{FF2B5EF4-FFF2-40B4-BE49-F238E27FC236}">
                <a16:creationId xmlns:a16="http://schemas.microsoft.com/office/drawing/2014/main" id="{C2027E8B-AF00-DB42-9D62-F7337F13E7FC}"/>
              </a:ext>
            </a:extLst>
          </p:cNvPr>
          <p:cNvSpPr txBox="1"/>
          <p:nvPr/>
        </p:nvSpPr>
        <p:spPr>
          <a:xfrm>
            <a:off x="10517868" y="1736712"/>
            <a:ext cx="505390" cy="215444"/>
          </a:xfrm>
          <a:prstGeom prst="rect">
            <a:avLst/>
          </a:prstGeom>
          <a:noFill/>
        </p:spPr>
        <p:txBody>
          <a:bodyPr wrap="square" rtlCol="0">
            <a:spAutoFit/>
          </a:bodyPr>
          <a:lstStyle/>
          <a:p>
            <a:r>
              <a:rPr lang="en-US" sz="800"/>
              <a:t>1</a:t>
            </a:r>
          </a:p>
        </p:txBody>
      </p:sp>
    </p:spTree>
    <p:extLst>
      <p:ext uri="{BB962C8B-B14F-4D97-AF65-F5344CB8AC3E}">
        <p14:creationId xmlns:p14="http://schemas.microsoft.com/office/powerpoint/2010/main" val="278173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87528-AF7B-234F-B606-A9A7B74D6840}"/>
              </a:ext>
            </a:extLst>
          </p:cNvPr>
          <p:cNvSpPr/>
          <p:nvPr/>
        </p:nvSpPr>
        <p:spPr>
          <a:xfrm>
            <a:off x="0" y="0"/>
            <a:ext cx="3048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152400" y="360914"/>
            <a:ext cx="2895600" cy="4616648"/>
          </a:xfrm>
          <a:prstGeom prst="rect">
            <a:avLst/>
          </a:prstGeom>
          <a:noFill/>
        </p:spPr>
        <p:txBody>
          <a:bodyPr wrap="square" rtlCol="0">
            <a:spAutoFit/>
          </a:bodyPr>
          <a:lstStyle/>
          <a:p>
            <a:r>
              <a:rPr lang="en-US">
                <a:solidFill>
                  <a:schemeClr val="bg1"/>
                </a:solidFill>
                <a:latin typeface="+mj-lt"/>
              </a:rPr>
              <a:t>SHARE BY COUNTRY INCOME CLASSIFICATION</a:t>
            </a:r>
          </a:p>
          <a:p>
            <a:endParaRPr lang="en-US">
              <a:solidFill>
                <a:schemeClr val="bg1"/>
              </a:solidFill>
              <a:latin typeface="+mj-lt"/>
            </a:endParaRPr>
          </a:p>
          <a:p>
            <a:r>
              <a:rPr lang="en-US" sz="2400">
                <a:solidFill>
                  <a:schemeClr val="bg1"/>
                </a:solidFill>
                <a:latin typeface="+mj-lt"/>
              </a:rPr>
              <a:t>Less than half of all children under 5 live in lower-middle income countries, but nearly two thirds of all children with stunting and three quarters of all children with wasting live there</a:t>
            </a:r>
          </a:p>
        </p:txBody>
      </p:sp>
      <p:sp>
        <p:nvSpPr>
          <p:cNvPr id="9" name="Rectangle 8"/>
          <p:cNvSpPr/>
          <p:nvPr/>
        </p:nvSpPr>
        <p:spPr>
          <a:xfrm>
            <a:off x="152400" y="6189505"/>
            <a:ext cx="2741271" cy="507831"/>
          </a:xfrm>
          <a:prstGeom prst="rect">
            <a:avLst/>
          </a:prstGeom>
        </p:spPr>
        <p:txBody>
          <a:bodyPr wrap="square">
            <a:spAutoFit/>
          </a:bodyPr>
          <a:lstStyle/>
          <a:p>
            <a:r>
              <a:rPr lang="en-US" sz="900">
                <a:solidFill>
                  <a:schemeClr val="bg1"/>
                </a:solidFill>
              </a:rPr>
              <a:t>Source: UNICEF, WHO, World Bank Group Joint Malnutrition Estimates, 2021 edition.  See notes 1 and 2 in notes  section of this slide.</a:t>
            </a:r>
            <a:endParaRPr lang="en-US" sz="1000">
              <a:solidFill>
                <a:schemeClr val="bg1"/>
              </a:solidFill>
            </a:endParaRPr>
          </a:p>
        </p:txBody>
      </p:sp>
      <p:pic>
        <p:nvPicPr>
          <p:cNvPr id="3" name="Picture 2" descr="Timeline&#10;&#10;Description automatically generated">
            <a:extLst>
              <a:ext uri="{FF2B5EF4-FFF2-40B4-BE49-F238E27FC236}">
                <a16:creationId xmlns:a16="http://schemas.microsoft.com/office/drawing/2014/main" id="{BFE4EBDF-10FA-9341-A215-82B2790AEBFE}"/>
              </a:ext>
            </a:extLst>
          </p:cNvPr>
          <p:cNvPicPr>
            <a:picLocks noChangeAspect="1"/>
          </p:cNvPicPr>
          <p:nvPr/>
        </p:nvPicPr>
        <p:blipFill>
          <a:blip r:embed="rId3"/>
          <a:stretch>
            <a:fillRect/>
          </a:stretch>
        </p:blipFill>
        <p:spPr>
          <a:xfrm>
            <a:off x="3200400" y="64813"/>
            <a:ext cx="8726829" cy="6378607"/>
          </a:xfrm>
          <a:prstGeom prst="rect">
            <a:avLst/>
          </a:prstGeom>
        </p:spPr>
      </p:pic>
    </p:spTree>
    <p:extLst>
      <p:ext uri="{BB962C8B-B14F-4D97-AF65-F5344CB8AC3E}">
        <p14:creationId xmlns:p14="http://schemas.microsoft.com/office/powerpoint/2010/main" val="296396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6553200" y="1807339"/>
            <a:ext cx="3657600" cy="2862322"/>
          </a:xfrm>
          <a:prstGeom prst="rect">
            <a:avLst/>
          </a:prstGeom>
        </p:spPr>
        <p:txBody>
          <a:bodyPr wrap="square">
            <a:spAutoFit/>
          </a:bodyPr>
          <a:lstStyle/>
          <a:p>
            <a:r>
              <a:rPr lang="en-US" sz="2000" b="1">
                <a:latin typeface="+mj-lt"/>
              </a:rPr>
              <a:t>Stunting</a:t>
            </a:r>
            <a:r>
              <a:rPr lang="en-US" sz="2000"/>
              <a:t> refers to a child who is too short for his or her age. These children can suffer severe irreversible physical and cognitive damage that accompanies stunted growth. The devastating effects of stunting can last a lifetime and even affect the next generation.</a:t>
            </a:r>
          </a:p>
        </p:txBody>
      </p:sp>
      <p:pic>
        <p:nvPicPr>
          <p:cNvPr id="7" name="Picture 6" descr="Icon&#10;&#10;Description automatically generated with low confidence">
            <a:extLst>
              <a:ext uri="{FF2B5EF4-FFF2-40B4-BE49-F238E27FC236}">
                <a16:creationId xmlns:a16="http://schemas.microsoft.com/office/drawing/2014/main" id="{9AE20529-8CE1-6044-9B0C-79020B3F2A7E}"/>
              </a:ext>
            </a:extLst>
          </p:cNvPr>
          <p:cNvPicPr>
            <a:picLocks noChangeAspect="1"/>
          </p:cNvPicPr>
          <p:nvPr/>
        </p:nvPicPr>
        <p:blipFill>
          <a:blip r:embed="rId2"/>
          <a:stretch>
            <a:fillRect/>
          </a:stretch>
        </p:blipFill>
        <p:spPr>
          <a:xfrm>
            <a:off x="940999" y="878409"/>
            <a:ext cx="4264802" cy="4720181"/>
          </a:xfrm>
          <a:prstGeom prst="rect">
            <a:avLst/>
          </a:prstGeom>
        </p:spPr>
      </p:pic>
    </p:spTree>
    <p:extLst>
      <p:ext uri="{BB962C8B-B14F-4D97-AF65-F5344CB8AC3E}">
        <p14:creationId xmlns:p14="http://schemas.microsoft.com/office/powerpoint/2010/main" val="2117995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535BC8A68F244D93E50F0709C9FB64" ma:contentTypeVersion="" ma:contentTypeDescription="Create a new document." ma:contentTypeScope="" ma:versionID="d3246350162387a7f1149852a0b94cba">
  <xsd:schema xmlns:xsd="http://www.w3.org/2001/XMLSchema" xmlns:xs="http://www.w3.org/2001/XMLSchema" xmlns:p="http://schemas.microsoft.com/office/2006/metadata/properties" xmlns:ns1="http://schemas.microsoft.com/sharepoint/v3" xmlns:ns2="8348072D-FC1C-4BB0-94F3-8D2CA37427C1" xmlns:ns3="8348072d-fc1c-4bb0-94f3-8d2ca37427c1" xmlns:ns4="ca283e0b-db31-4043-a2ef-b80661bf084a" xmlns:ns5="7008184e-86ea-4817-a7e6-1f697f1c90c0" xmlns:ns6="a8a9630b-75d6-4764-bb6e-6771892ef157" targetNamespace="http://schemas.microsoft.com/office/2006/metadata/properties" ma:root="true" ma:fieldsID="d7f583b4a4421e76a5f04d93b4f4dbab" ns1:_="" ns2:_="" ns3:_="" ns4:_="" ns5:_="" ns6:_="">
    <xsd:import namespace="http://schemas.microsoft.com/sharepoint/v3"/>
    <xsd:import namespace="8348072D-FC1C-4BB0-94F3-8D2CA37427C1"/>
    <xsd:import namespace="8348072d-fc1c-4bb0-94f3-8d2ca37427c1"/>
    <xsd:import namespace="ca283e0b-db31-4043-a2ef-b80661bf084a"/>
    <xsd:import namespace="7008184e-86ea-4817-a7e6-1f697f1c90c0"/>
    <xsd:import namespace="a8a9630b-75d6-4764-bb6e-6771892ef15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Description0" minOccurs="0"/>
                <xsd:element ref="ns2:Sections"/>
                <xsd:element ref="ns3:of6591d96a2d495a8a78b6aec7f98a39" minOccurs="0"/>
                <xsd:element ref="ns4:TaxCatchAll" minOccurs="0"/>
                <xsd:element ref="ns3:l6b2837fcac34612883c5c2551f042cf" minOccurs="0"/>
                <xsd:element ref="ns5:SharedWithUsers" minOccurs="0"/>
                <xsd:element ref="ns5:SharedWithDetails" minOccurs="0"/>
                <xsd:element ref="ns6:TaxKeywordTaxHTField" minOccurs="0"/>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25" nillable="true" ma:displayName="Unified Compliance Policy Properties" ma:description="" ma:hidden="true" ma:internalName="_ip_UnifiedCompliancePolicyProperties">
      <xsd:simpleType>
        <xsd:restriction base="dms:Note"/>
      </xsd:simpleType>
    </xsd:element>
    <xsd:element name="_ip_UnifiedCompliancePolicyUIAction" ma:index="2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48072D-FC1C-4BB0-94F3-8D2CA37427C1" elementFormDefault="qualified">
    <xsd:import namespace="http://schemas.microsoft.com/office/2006/documentManagement/types"/>
    <xsd:import namespace="http://schemas.microsoft.com/office/infopath/2007/PartnerControls"/>
    <xsd:element name="Description0" ma:index="14" nillable="true" ma:displayName="Description" ma:internalName="Description0">
      <xsd:simpleType>
        <xsd:restriction base="dms:Note">
          <xsd:maxLength value="255"/>
        </xsd:restriction>
      </xsd:simpleType>
    </xsd:element>
    <xsd:element name="Sections" ma:index="15" ma:displayName="Sections" ma:default="Operations" ma:format="Dropdown" ma:internalName="Sections">
      <xsd:simpleType>
        <xsd:restriction base="dms:Choice">
          <xsd:enumeration value="Operations"/>
          <xsd:enumeration value="Finance"/>
          <xsd:enumeration value="Programme"/>
        </xsd:restriction>
      </xsd:simpleType>
    </xsd:element>
  </xsd:schema>
  <xsd:schema xmlns:xsd="http://www.w3.org/2001/XMLSchema" xmlns:xs="http://www.w3.org/2001/XMLSchema" xmlns:dms="http://schemas.microsoft.com/office/2006/documentManagement/types" xmlns:pc="http://schemas.microsoft.com/office/infopath/2007/PartnerControls" targetNamespace="8348072d-fc1c-4bb0-94f3-8d2ca37427c1" elementFormDefault="qualified">
    <xsd:import namespace="http://schemas.microsoft.com/office/2006/documentManagement/types"/>
    <xsd:import namespace="http://schemas.microsoft.com/office/infopath/2007/PartnerControls"/>
    <xsd:element name="of6591d96a2d495a8a78b6aec7f98a39" ma:index="17" nillable="true" ma:taxonomy="true" ma:internalName="of6591d96a2d495a8a78b6aec7f98a39" ma:taxonomyFieldName="Document_x0020_Type" ma:displayName="Document Type" ma:default="" ma:fieldId="{8f6591d9-6a2d-495a-8a78-b6aec7f98a39}" ma:sspId="73f51738-d318-4883-9d64-4f0bd0ccc55e" ma:termSetId="c3910003-04ad-4f11-ac73-8b387f826935" ma:anchorId="00000000-0000-0000-0000-000000000000" ma:open="false" ma:isKeyword="false">
      <xsd:complexType>
        <xsd:sequence>
          <xsd:element ref="pc:Terms" minOccurs="0" maxOccurs="1"/>
        </xsd:sequence>
      </xsd:complexType>
    </xsd:element>
    <xsd:element name="l6b2837fcac34612883c5c2551f042cf" ma:index="20" nillable="true" ma:taxonomy="true" ma:internalName="l6b2837fcac34612883c5c2551f042cf" ma:taxonomyFieldName="Subject_x0028_s_x0029_" ma:displayName="Subject(s)" ma:default="" ma:fieldId="{56b2837f-cac3-4612-883c-5c2551f042cf}" ma:sspId="73f51738-d318-4883-9d64-4f0bd0ccc55e" ma:termSetId="488f4179-a003-4c99-94c6-da35f7899f82"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description=""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6ea8736-5878-4a17-b164-f11a1f2d044f}" ma:internalName="TaxCatchAll" ma:showField="CatchAllData" ma:web="a8a9630b-75d6-4764-bb6e-6771892ef1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08184e-86ea-4817-a7e6-1f697f1c90c0"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a9630b-75d6-4764-bb6e-6771892ef157"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TaxCatchAll xmlns="ca283e0b-db31-4043-a2ef-b80661bf084a"/>
    <TaxKeywordTaxHTField xmlns="a8a9630b-75d6-4764-bb6e-6771892ef157">
      <Terms xmlns="http://schemas.microsoft.com/office/infopath/2007/PartnerControls"/>
    </TaxKeywordTaxHTField>
    <_ip_UnifiedCompliancePolicyUIAction xmlns="http://schemas.microsoft.com/sharepoint/v3" xsi:nil="true"/>
    <Description0 xmlns="8348072D-FC1C-4BB0-94F3-8D2CA37427C1" xsi:nil="true"/>
    <Ratings xmlns="http://schemas.microsoft.com/sharepoint/v3" xsi:nil="true"/>
    <of6591d96a2d495a8a78b6aec7f98a39 xmlns="8348072d-fc1c-4bb0-94f3-8d2ca37427c1">
      <Terms xmlns="http://schemas.microsoft.com/office/infopath/2007/PartnerControls"/>
    </of6591d96a2d495a8a78b6aec7f98a39>
    <l6b2837fcac34612883c5c2551f042cf xmlns="8348072d-fc1c-4bb0-94f3-8d2ca37427c1">
      <Terms xmlns="http://schemas.microsoft.com/office/infopath/2007/PartnerControls"/>
    </l6b2837fcac34612883c5c2551f042cf>
    <LikedBy xmlns="http://schemas.microsoft.com/sharepoint/v3">
      <UserInfo>
        <DisplayName/>
        <AccountId xsi:nil="true"/>
        <AccountType/>
      </UserInfo>
    </LikedBy>
    <_ip_UnifiedCompliancePolicyProperties xmlns="http://schemas.microsoft.com/sharepoint/v3" xsi:nil="true"/>
    <Sections xmlns="8348072D-FC1C-4BB0-94F3-8D2CA37427C1">Operations</Sections>
    <RatedBy xmlns="http://schemas.microsoft.com/sharepoint/v3">
      <UserInfo>
        <DisplayName/>
        <AccountId xsi:nil="true"/>
        <AccountType/>
      </UserInfo>
    </RatedBy>
    <SharedWithUsers xmlns="7008184e-86ea-4817-a7e6-1f697f1c90c0">
      <UserInfo>
        <DisplayName>Richard Kumapley</DisplayName>
        <AccountId>451</AccountId>
        <AccountType/>
      </UserInfo>
    </SharedWithUsers>
  </documentManagement>
</p:properties>
</file>

<file path=customXml/itemProps1.xml><?xml version="1.0" encoding="utf-8"?>
<ds:datastoreItem xmlns:ds="http://schemas.openxmlformats.org/officeDocument/2006/customXml" ds:itemID="{B3AB26CA-F153-4250-8A90-D1C478BBF900}">
  <ds:schemaRefs>
    <ds:schemaRef ds:uri="http://schemas.microsoft.com/sharepoint/v3/contenttype/forms"/>
  </ds:schemaRefs>
</ds:datastoreItem>
</file>

<file path=customXml/itemProps2.xml><?xml version="1.0" encoding="utf-8"?>
<ds:datastoreItem xmlns:ds="http://schemas.openxmlformats.org/officeDocument/2006/customXml" ds:itemID="{0EF9C0EF-EE4C-46C3-8BFF-C69F01523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48072D-FC1C-4BB0-94F3-8D2CA37427C1"/>
    <ds:schemaRef ds:uri="8348072d-fc1c-4bb0-94f3-8d2ca37427c1"/>
    <ds:schemaRef ds:uri="ca283e0b-db31-4043-a2ef-b80661bf084a"/>
    <ds:schemaRef ds:uri="7008184e-86ea-4817-a7e6-1f697f1c90c0"/>
    <ds:schemaRef ds:uri="a8a9630b-75d6-4764-bb6e-6771892ef1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D73107-9E3C-4529-B3EA-49279C27B8CA}">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a8a9630b-75d6-4764-bb6e-6771892ef157"/>
    <ds:schemaRef ds:uri="7008184e-86ea-4817-a7e6-1f697f1c90c0"/>
    <ds:schemaRef ds:uri="http://purl.org/dc/dcmitype/"/>
    <ds:schemaRef ds:uri="8348072D-FC1C-4BB0-94F3-8D2CA37427C1"/>
    <ds:schemaRef ds:uri="ca283e0b-db31-4043-a2ef-b80661bf084a"/>
    <ds:schemaRef ds:uri="8348072d-fc1c-4bb0-94f3-8d2ca37427c1"/>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7595</Words>
  <Application>Microsoft Macintosh PowerPoint</Application>
  <PresentationFormat>Widescreen</PresentationFormat>
  <Paragraphs>347</Paragraphs>
  <Slides>36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Franklin Gothic Book</vt:lpstr>
      <vt:lpstr>Franklin Gothic Medium</vt:lpstr>
      <vt:lpstr>FranklinGothic URW Cond</vt:lpstr>
      <vt:lpstr>FranklinGothicURW-Boo</vt:lpstr>
      <vt:lpstr>FranklinGothicURW-BooIta</vt:lpstr>
      <vt:lpstr>Univers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THE DATA  AND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Nona Reuter</dc:creator>
  <cp:lastModifiedBy>Nona Reuter</cp:lastModifiedBy>
  <cp:revision>1</cp:revision>
  <dcterms:created xsi:type="dcterms:W3CDTF">2021-03-17T14:42:36Z</dcterms:created>
  <dcterms:modified xsi:type="dcterms:W3CDTF">2021-07-09T16:54:34Z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0x01010034535BC8A68F244D93E50F0709C9FB64</vt:lpwstr>
  </property>
  <property fmtid="{D5CDD505-2E9C-101B-9397-08002B2CF9AE}" pid="3" name="TaxKeyword">
    <vt:lpwstr/>
  </property>
  <property fmtid="{D5CDD505-2E9C-101B-9397-08002B2CF9AE}" pid="4" name="Document Type">
    <vt:lpwstr/>
  </property>
  <property fmtid="{D5CDD505-2E9C-101B-9397-08002B2CF9AE}" pid="5" name="Subject(s)">
    <vt:lpwstr/>
  </property>
</Properties>
</file>